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Play"/>
      <p:regular r:id="rId61"/>
      <p:bold r:id="rId62"/>
    </p:embeddedFont>
    <p:embeddedFont>
      <p:font typeface="Albert Sans ExtraBold"/>
      <p:bold r:id="rId63"/>
      <p:boldItalic r:id="rId64"/>
    </p:embeddedFont>
    <p:embeddedFont>
      <p:font typeface="Bodoni"/>
      <p:regular r:id="rId65"/>
      <p:bold r:id="rId66"/>
      <p:italic r:id="rId67"/>
      <p:boldItalic r:id="rId68"/>
    </p:embeddedFont>
    <p:embeddedFont>
      <p:font typeface="Albert Sans SemiBold"/>
      <p:regular r:id="rId69"/>
      <p:bold r:id="rId70"/>
      <p:italic r:id="rId71"/>
      <p:boldItalic r:id="rId72"/>
    </p:embeddedFont>
    <p:embeddedFont>
      <p:font typeface="Albert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7" roundtripDataSignature="AMtx7mh6CdcA6q1illZ/gPhHqXQQGy1H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lbertSans-regular.fntdata"/><Relationship Id="rId72" Type="http://schemas.openxmlformats.org/officeDocument/2006/relationships/font" Target="fonts/AlbertSansSemiBold-boldItalic.fntdata"/><Relationship Id="rId31" Type="http://schemas.openxmlformats.org/officeDocument/2006/relationships/slide" Target="slides/slide26.xml"/><Relationship Id="rId75" Type="http://schemas.openxmlformats.org/officeDocument/2006/relationships/font" Target="fonts/AlbertSans-italic.fntdata"/><Relationship Id="rId30" Type="http://schemas.openxmlformats.org/officeDocument/2006/relationships/slide" Target="slides/slide25.xml"/><Relationship Id="rId74" Type="http://schemas.openxmlformats.org/officeDocument/2006/relationships/font" Target="fonts/AlbertSans-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Albert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AlbertSansSemiBold-italic.fntdata"/><Relationship Id="rId70" Type="http://schemas.openxmlformats.org/officeDocument/2006/relationships/font" Target="fonts/AlbertSans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lay-bold.fntdata"/><Relationship Id="rId61" Type="http://schemas.openxmlformats.org/officeDocument/2006/relationships/font" Target="fonts/Play-regular.fntdata"/><Relationship Id="rId20" Type="http://schemas.openxmlformats.org/officeDocument/2006/relationships/slide" Target="slides/slide15.xml"/><Relationship Id="rId64" Type="http://schemas.openxmlformats.org/officeDocument/2006/relationships/font" Target="fonts/AlbertSansExtraBold-boldItalic.fntdata"/><Relationship Id="rId63" Type="http://schemas.openxmlformats.org/officeDocument/2006/relationships/font" Target="fonts/AlbertSansExtraBold-bold.fntdata"/><Relationship Id="rId22" Type="http://schemas.openxmlformats.org/officeDocument/2006/relationships/slide" Target="slides/slide17.xml"/><Relationship Id="rId66" Type="http://schemas.openxmlformats.org/officeDocument/2006/relationships/font" Target="fonts/Bodoni-bold.fntdata"/><Relationship Id="rId21" Type="http://schemas.openxmlformats.org/officeDocument/2006/relationships/slide" Target="slides/slide16.xml"/><Relationship Id="rId65" Type="http://schemas.openxmlformats.org/officeDocument/2006/relationships/font" Target="fonts/Bodoni-regular.fntdata"/><Relationship Id="rId24" Type="http://schemas.openxmlformats.org/officeDocument/2006/relationships/slide" Target="slides/slide19.xml"/><Relationship Id="rId68" Type="http://schemas.openxmlformats.org/officeDocument/2006/relationships/font" Target="fonts/Bodoni-boldItalic.fntdata"/><Relationship Id="rId23" Type="http://schemas.openxmlformats.org/officeDocument/2006/relationships/slide" Target="slides/slide18.xml"/><Relationship Id="rId67" Type="http://schemas.openxmlformats.org/officeDocument/2006/relationships/font" Target="fonts/Bodoni-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lbertSans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GM University </a:t>
            </a:r>
            <a:endParaRPr/>
          </a:p>
        </p:txBody>
      </p:sp>
      <p:sp>
        <p:nvSpPr>
          <p:cNvPr id="83" name="Google Shape;8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c0c36f4cb_0_20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30c0c36f4cb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c0c36f4cb_0_2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30c0c36f4cb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c0c36f4cb_0_2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30c0c36f4cb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c0c36f4cb_0_2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30c0c36f4cb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c0c36f4cb_0_27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30c0c36f4cb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c4e2ff58e_0_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30c4e2ff58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f083eb5f1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30f083eb5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0c4e2ff58e_0_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30c4e2ff58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f083eb5f1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30f083eb5f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f083eb5f1_0_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30f083eb5f1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f083eb5f1_0_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30f083eb5f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f083eb5f1_0_6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30f083eb5f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f083eb5f1_0_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30f083eb5f1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f083eb5f1_0_9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30f083eb5f1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f083eb5f1_0_1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30f083eb5f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f083eb5f1_0_1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30f083eb5f1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1663a312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311663a3125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GM University </a:t>
            </a:r>
            <a:endParaRPr/>
          </a:p>
        </p:txBody>
      </p:sp>
      <p:sp>
        <p:nvSpPr>
          <p:cNvPr id="427" name="Google Shape;427;g311663a3125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1663a3125_0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311663a312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1663a312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311663a31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1663a3125_0_1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311663a3125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1663a3125_0_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311663a3125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1663a3125_0_10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g311663a3125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1663a3125_0_1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g311663a3125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1663a3125_0_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311663a3125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1663a3125_0_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311663a3125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1663a3125_0_16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g311663a3125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1663a3125_0_19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311663a3125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1663a3125_0_1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311663a312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11663a3125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311663a3125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GM University </a:t>
            </a:r>
            <a:endParaRPr/>
          </a:p>
        </p:txBody>
      </p:sp>
      <p:sp>
        <p:nvSpPr>
          <p:cNvPr id="591" name="Google Shape;591;g311663a3125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11663a3125_0_2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311663a3125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c0c36f4cb_0_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30c0c36f4c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1663a3125_0_2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311663a3125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11663a3125_0_25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311663a3125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1f994d242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311f994d2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1f994d242_0_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311f994d24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1f994d242_0_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311f994d242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1f994d242_0_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311f994d242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1f994d242_0_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g311f994d242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11f994d242_0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311f994d242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1f994d242_0_10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0" name="Google Shape;710;g311f994d242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11f994d242_0_1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g311f994d242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c0c36f4cb_0_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30c0c36f4cb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11f994d242_0_1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311f994d242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1f994d242_0_1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g311f994d242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55eca8a74_0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3155eca8a7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157ade0ea6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g3157ade0e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57ade0ea6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3157ade0ea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c0c36f4cb_0_1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30c0c36f4cb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c4e2ff58e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0c4e2ff58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c0c36f4cb_0_1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30c0c36f4cb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c0c36f4cb_0_1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30c0c36f4cb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3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3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20" name="Google Shape;2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26"/>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26"/>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2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2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2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3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3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31"/>
          <p:cNvSpPr/>
          <p:nvPr>
            <p:ph idx="2" type="pic"/>
          </p:nvPr>
        </p:nvSpPr>
        <p:spPr>
          <a:xfrm>
            <a:off x="3887391" y="740569"/>
            <a:ext cx="4629150" cy="3655219"/>
          </a:xfrm>
          <a:prstGeom prst="rect">
            <a:avLst/>
          </a:prstGeom>
          <a:noFill/>
          <a:ln>
            <a:noFill/>
          </a:ln>
        </p:spPr>
      </p:sp>
      <p:sp>
        <p:nvSpPr>
          <p:cNvPr id="64" name="Google Shape;64;p3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CE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 name="Google Shape;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0" name="Google Shape;1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
          <p:cNvPicPr preferRelativeResize="0"/>
          <p:nvPr/>
        </p:nvPicPr>
        <p:blipFill rotWithShape="1">
          <a:blip r:embed="rId3">
            <a:alphaModFix/>
          </a:blip>
          <a:srcRect b="0" l="0" r="0" t="0"/>
          <a:stretch/>
        </p:blipFill>
        <p:spPr>
          <a:xfrm>
            <a:off x="0" y="0"/>
            <a:ext cx="3156966" cy="5143500"/>
          </a:xfrm>
          <a:prstGeom prst="rect">
            <a:avLst/>
          </a:prstGeom>
          <a:noFill/>
          <a:ln>
            <a:noFill/>
          </a:ln>
        </p:spPr>
      </p:pic>
      <p:sp>
        <p:nvSpPr>
          <p:cNvPr id="86" name="Google Shape;86;p1"/>
          <p:cNvSpPr txBox="1"/>
          <p:nvPr>
            <p:ph type="ctrTitle"/>
          </p:nvPr>
        </p:nvSpPr>
        <p:spPr>
          <a:xfrm>
            <a:off x="3344177" y="1126672"/>
            <a:ext cx="5629702" cy="104298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0070C0"/>
              </a:buClr>
              <a:buSzPts val="3300"/>
              <a:buFont typeface="Calibri"/>
              <a:buNone/>
            </a:pPr>
            <a:r>
              <a:rPr b="1" lang="en" sz="3300">
                <a:solidFill>
                  <a:srgbClr val="0070C0"/>
                </a:solidFill>
                <a:latin typeface="Calibri"/>
                <a:ea typeface="Calibri"/>
                <a:cs typeface="Calibri"/>
                <a:sym typeface="Calibri"/>
              </a:rPr>
              <a:t> </a:t>
            </a:r>
            <a:r>
              <a:rPr b="1" lang="en" sz="3300">
                <a:solidFill>
                  <a:srgbClr val="7F7F7F"/>
                </a:solidFill>
                <a:latin typeface="Calibri"/>
                <a:ea typeface="Calibri"/>
                <a:cs typeface="Calibri"/>
                <a:sym typeface="Calibri"/>
              </a:rPr>
              <a:t>Analog and Digital Fundamentals</a:t>
            </a:r>
            <a:endParaRPr b="1" sz="3300">
              <a:solidFill>
                <a:srgbClr val="7F7F7F"/>
              </a:solidFill>
              <a:latin typeface="Calibri"/>
              <a:ea typeface="Calibri"/>
              <a:cs typeface="Calibri"/>
              <a:sym typeface="Calibri"/>
            </a:endParaRPr>
          </a:p>
        </p:txBody>
      </p:sp>
      <p:sp>
        <p:nvSpPr>
          <p:cNvPr id="87" name="Google Shape;87;p1"/>
          <p:cNvSpPr/>
          <p:nvPr/>
        </p:nvSpPr>
        <p:spPr>
          <a:xfrm>
            <a:off x="0" y="3238"/>
            <a:ext cx="9144000" cy="841773"/>
          </a:xfrm>
          <a:prstGeom prst="rect">
            <a:avLst/>
          </a:prstGeom>
          <a:solidFill>
            <a:srgbClr val="5B1F1F"/>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1"/>
          <p:cNvSpPr txBox="1"/>
          <p:nvPr>
            <p:ph idx="1" type="subTitle"/>
          </p:nvPr>
        </p:nvSpPr>
        <p:spPr>
          <a:xfrm>
            <a:off x="3199827" y="3015038"/>
            <a:ext cx="5816913"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Clr>
                <a:srgbClr val="595959"/>
              </a:buClr>
              <a:buSzPts val="2300"/>
              <a:buNone/>
            </a:pPr>
            <a:r>
              <a:rPr b="1" lang="en" sz="2300">
                <a:solidFill>
                  <a:srgbClr val="595959"/>
                </a:solidFill>
                <a:latin typeface="Calibri"/>
                <a:ea typeface="Calibri"/>
                <a:cs typeface="Calibri"/>
                <a:sym typeface="Calibri"/>
              </a:rPr>
              <a:t>Operational Amplifiers and Applications</a:t>
            </a:r>
            <a:endParaRPr b="1" sz="2300">
              <a:solidFill>
                <a:srgbClr val="595959"/>
              </a:solidFill>
              <a:latin typeface="Calibri"/>
              <a:ea typeface="Calibri"/>
              <a:cs typeface="Calibri"/>
              <a:sym typeface="Calibri"/>
            </a:endParaRPr>
          </a:p>
          <a:p>
            <a:pPr indent="0" lvl="0" marL="0" rtl="0" algn="ctr">
              <a:lnSpc>
                <a:spcPct val="90000"/>
              </a:lnSpc>
              <a:spcBef>
                <a:spcPts val="800"/>
              </a:spcBef>
              <a:spcAft>
                <a:spcPts val="0"/>
              </a:spcAft>
              <a:buClr>
                <a:schemeClr val="dk1"/>
              </a:buClr>
              <a:buSzPts val="1800"/>
              <a:buNone/>
            </a:pPr>
            <a:r>
              <a:t/>
            </a:r>
            <a:endParaRPr/>
          </a:p>
        </p:txBody>
      </p:sp>
      <p:sp>
        <p:nvSpPr>
          <p:cNvPr id="89" name="Google Shape;89;p1"/>
          <p:cNvSpPr txBox="1"/>
          <p:nvPr/>
        </p:nvSpPr>
        <p:spPr>
          <a:xfrm>
            <a:off x="2594610" y="-9584"/>
            <a:ext cx="3351847" cy="530915"/>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3000"/>
              <a:buFont typeface="Arial"/>
              <a:buNone/>
            </a:pPr>
            <a:r>
              <a:rPr b="0" i="0" lang="en" sz="3000" u="none" cap="none" strike="noStrike">
                <a:solidFill>
                  <a:srgbClr val="CA9749"/>
                </a:solidFill>
                <a:latin typeface="Bodoni"/>
                <a:ea typeface="Bodoni"/>
                <a:cs typeface="Bodoni"/>
                <a:sym typeface="Bodoni"/>
              </a:rPr>
              <a:t>GM University </a:t>
            </a:r>
            <a:endParaRPr b="0" i="0" sz="1100" u="none" cap="none" strike="noStrike">
              <a:solidFill>
                <a:srgbClr val="000000"/>
              </a:solidFill>
              <a:latin typeface="Arial"/>
              <a:ea typeface="Arial"/>
              <a:cs typeface="Arial"/>
              <a:sym typeface="Arial"/>
            </a:endParaRPr>
          </a:p>
        </p:txBody>
      </p:sp>
      <p:sp>
        <p:nvSpPr>
          <p:cNvPr id="90" name="Google Shape;90;p1"/>
          <p:cNvSpPr txBox="1"/>
          <p:nvPr/>
        </p:nvSpPr>
        <p:spPr>
          <a:xfrm>
            <a:off x="4055507" y="424124"/>
            <a:ext cx="1722358" cy="3924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CA9749"/>
                </a:solidFill>
                <a:latin typeface="Bodoni"/>
                <a:ea typeface="Bodoni"/>
                <a:cs typeface="Bodoni"/>
                <a:sym typeface="Bodoni"/>
              </a:rPr>
              <a:t>Davanagere</a:t>
            </a:r>
            <a:endParaRPr b="0" i="0" sz="2100" u="none" cap="none" strike="noStrike">
              <a:solidFill>
                <a:schemeClr val="dk1"/>
              </a:solidFill>
              <a:latin typeface="Arial"/>
              <a:ea typeface="Arial"/>
              <a:cs typeface="Arial"/>
              <a:sym typeface="Arial"/>
            </a:endParaRPr>
          </a:p>
        </p:txBody>
      </p:sp>
      <p:pic>
        <p:nvPicPr>
          <p:cNvPr descr="A logo of a tree and book&#10;&#10;Description automatically generated" id="91" name="Google Shape;91;p1"/>
          <p:cNvPicPr preferRelativeResize="0"/>
          <p:nvPr/>
        </p:nvPicPr>
        <p:blipFill rotWithShape="1">
          <a:blip r:embed="rId4">
            <a:alphaModFix/>
          </a:blip>
          <a:srcRect b="14301" l="10980" r="10063" t="14980"/>
          <a:stretch/>
        </p:blipFill>
        <p:spPr>
          <a:xfrm>
            <a:off x="8056821" y="-9584"/>
            <a:ext cx="917058" cy="821366"/>
          </a:xfrm>
          <a:prstGeom prst="rect">
            <a:avLst/>
          </a:prstGeom>
          <a:noFill/>
          <a:ln>
            <a:noFill/>
          </a:ln>
        </p:spPr>
      </p:pic>
      <p:sp>
        <p:nvSpPr>
          <p:cNvPr id="92" name="Google Shape;92;p1"/>
          <p:cNvSpPr/>
          <p:nvPr/>
        </p:nvSpPr>
        <p:spPr>
          <a:xfrm rot="10800000">
            <a:off x="0" y="4719375"/>
            <a:ext cx="9144000" cy="449842"/>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
          <p:cNvSpPr txBox="1"/>
          <p:nvPr>
            <p:ph idx="10" type="dt"/>
          </p:nvPr>
        </p:nvSpPr>
        <p:spPr>
          <a:xfrm>
            <a:off x="0" y="4807374"/>
            <a:ext cx="9144000"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F2A982"/>
              </a:solidFill>
              <a:latin typeface="Calibri"/>
              <a:ea typeface="Calibri"/>
              <a:cs typeface="Calibri"/>
              <a:sym typeface="Calibri"/>
            </a:endParaRPr>
          </a:p>
          <a:p>
            <a:pPr indent="0" lvl="0" marL="1828800" rtl="0" algn="l">
              <a:lnSpc>
                <a:spcPct val="100000"/>
              </a:lnSpc>
              <a:spcBef>
                <a:spcPts val="0"/>
              </a:spcBef>
              <a:spcAft>
                <a:spcPts val="0"/>
              </a:spcAft>
              <a:buSzPts val="1100"/>
              <a:buNone/>
            </a:pPr>
            <a:r>
              <a:rPr b="1" lang="en" sz="1500">
                <a:solidFill>
                  <a:srgbClr val="F2A982"/>
                </a:solidFill>
                <a:latin typeface="Play"/>
                <a:ea typeface="Play"/>
                <a:cs typeface="Play"/>
                <a:sym typeface="Play"/>
              </a:rPr>
              <a:t>                      Faculty of Engineering and Technology                                      </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0c0c36f4cb_0_207"/>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07" name="Google Shape;207;g30c0c36f4cb_0_207"/>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08" name="Google Shape;208;g30c0c36f4cb_0_207"/>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g30c0c36f4cb_0_207"/>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10" name="Google Shape;210;g30c0c36f4cb_0_207"/>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11" name="Google Shape;211;g30c0c36f4cb_0_207"/>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12" name="Google Shape;212;g30c0c36f4cb_0_207"/>
          <p:cNvSpPr txBox="1"/>
          <p:nvPr/>
        </p:nvSpPr>
        <p:spPr>
          <a:xfrm>
            <a:off x="478350" y="1501675"/>
            <a:ext cx="8187300" cy="2711700"/>
          </a:xfrm>
          <a:prstGeom prst="rect">
            <a:avLst/>
          </a:prstGeom>
          <a:noFill/>
          <a:ln>
            <a:noFill/>
          </a:ln>
        </p:spPr>
        <p:txBody>
          <a:bodyPr anchorCtr="0" anchor="t" bIns="34275" lIns="68575" spcFirstLastPara="1" rIns="68575" wrap="square" tIns="34275">
            <a:spAutoFit/>
          </a:bodyPr>
          <a:lstStyle/>
          <a:p>
            <a:pPr indent="-323850" lvl="0" marL="457200" marR="0" rtl="0" algn="just">
              <a:lnSpc>
                <a:spcPct val="100000"/>
              </a:lnSpc>
              <a:spcBef>
                <a:spcPts val="100"/>
              </a:spcBef>
              <a:spcAft>
                <a:spcPts val="0"/>
              </a:spcAft>
              <a:buClr>
                <a:schemeClr val="dk1"/>
              </a:buClr>
              <a:buSzPts val="1500"/>
              <a:buFont typeface="Albert Sans"/>
              <a:buAutoNum type="arabicPeriod"/>
            </a:pPr>
            <a:r>
              <a:rPr b="1" lang="en" sz="1500" u="sng">
                <a:solidFill>
                  <a:schemeClr val="dk1"/>
                </a:solidFill>
                <a:latin typeface="Albert Sans"/>
                <a:ea typeface="Albert Sans"/>
                <a:cs typeface="Albert Sans"/>
                <a:sym typeface="Albert Sans"/>
              </a:rPr>
              <a:t>Differential Method:</a:t>
            </a:r>
            <a:endParaRPr b="1" sz="1500" u="sng">
              <a:solidFill>
                <a:schemeClr val="dk1"/>
              </a:solidFill>
              <a:latin typeface="Albert Sans"/>
              <a:ea typeface="Albert Sans"/>
              <a:cs typeface="Albert Sans"/>
              <a:sym typeface="Albert Sans"/>
            </a:endParaRPr>
          </a:p>
          <a:p>
            <a:pPr indent="0" lvl="0" marL="9144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9144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In the differential mode, either one signal is applied to an input with the other input grounded or two opposite-polarity signals are applied to the inputs. </a:t>
            </a:r>
            <a:endParaRPr sz="1500">
              <a:solidFill>
                <a:schemeClr val="dk1"/>
              </a:solidFill>
              <a:latin typeface="Albert Sans SemiBold"/>
              <a:ea typeface="Albert Sans SemiBold"/>
              <a:cs typeface="Albert Sans SemiBold"/>
              <a:sym typeface="Albert Sans SemiBold"/>
            </a:endParaRPr>
          </a:p>
          <a:p>
            <a:pPr indent="0" lvl="0" marL="9144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9144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It has 2 types:</a:t>
            </a:r>
            <a:br>
              <a:rPr lang="en" sz="1500">
                <a:solidFill>
                  <a:schemeClr val="dk1"/>
                </a:solidFill>
                <a:latin typeface="Albert Sans SemiBold"/>
                <a:ea typeface="Albert Sans SemiBold"/>
                <a:cs typeface="Albert Sans SemiBold"/>
                <a:sym typeface="Albert Sans SemiBold"/>
              </a:rPr>
            </a:br>
            <a:r>
              <a:rPr lang="en" sz="1500">
                <a:solidFill>
                  <a:schemeClr val="dk1"/>
                </a:solidFill>
                <a:latin typeface="Albert Sans SemiBold"/>
                <a:ea typeface="Albert Sans SemiBold"/>
                <a:cs typeface="Albert Sans SemiBold"/>
                <a:sym typeface="Albert Sans SemiBold"/>
              </a:rPr>
              <a:t>		</a:t>
            </a:r>
            <a:r>
              <a:rPr lang="en" sz="1500">
                <a:solidFill>
                  <a:schemeClr val="dk1"/>
                </a:solidFill>
                <a:latin typeface="Albert Sans SemiBold"/>
                <a:ea typeface="Albert Sans SemiBold"/>
                <a:cs typeface="Albert Sans SemiBold"/>
                <a:sym typeface="Albert Sans SemiBold"/>
              </a:rPr>
              <a:t>a</a:t>
            </a:r>
            <a:r>
              <a:rPr lang="en" sz="1500">
                <a:solidFill>
                  <a:schemeClr val="dk1"/>
                </a:solidFill>
                <a:latin typeface="Albert Sans SemiBold"/>
                <a:ea typeface="Albert Sans SemiBold"/>
                <a:cs typeface="Albert Sans SemiBold"/>
                <a:sym typeface="Albert Sans SemiBold"/>
              </a:rPr>
              <a:t>.	Single-Ended Differential method</a:t>
            </a:r>
            <a:endParaRPr sz="1500">
              <a:solidFill>
                <a:schemeClr val="dk1"/>
              </a:solidFill>
              <a:latin typeface="Albert Sans SemiBold"/>
              <a:ea typeface="Albert Sans SemiBold"/>
              <a:cs typeface="Albert Sans SemiBold"/>
              <a:sym typeface="Albert Sans SemiBold"/>
            </a:endParaRPr>
          </a:p>
          <a:p>
            <a:pPr indent="0" lvl="0" marL="9144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		</a:t>
            </a:r>
            <a:r>
              <a:rPr lang="en" sz="1500">
                <a:solidFill>
                  <a:schemeClr val="dk1"/>
                </a:solidFill>
                <a:latin typeface="Albert Sans SemiBold"/>
                <a:ea typeface="Albert Sans SemiBold"/>
                <a:cs typeface="Albert Sans SemiBold"/>
                <a:sym typeface="Albert Sans SemiBold"/>
              </a:rPr>
              <a:t>b</a:t>
            </a:r>
            <a:r>
              <a:rPr lang="en" sz="1500">
                <a:solidFill>
                  <a:schemeClr val="dk1"/>
                </a:solidFill>
                <a:latin typeface="Albert Sans SemiBold"/>
                <a:ea typeface="Albert Sans SemiBold"/>
                <a:cs typeface="Albert Sans SemiBold"/>
                <a:sym typeface="Albert Sans SemiBold"/>
              </a:rPr>
              <a:t>.	</a:t>
            </a:r>
            <a:r>
              <a:rPr lang="en" sz="1500">
                <a:solidFill>
                  <a:schemeClr val="dk1"/>
                </a:solidFill>
                <a:latin typeface="Albert Sans SemiBold"/>
                <a:ea typeface="Albert Sans SemiBold"/>
                <a:cs typeface="Albert Sans SemiBold"/>
                <a:sym typeface="Albert Sans SemiBold"/>
              </a:rPr>
              <a:t>Double-Ended Differential method</a:t>
            </a:r>
            <a:endParaRPr sz="1500">
              <a:solidFill>
                <a:schemeClr val="dk1"/>
              </a:solidFill>
              <a:latin typeface="Albert Sans SemiBold"/>
              <a:ea typeface="Albert Sans SemiBold"/>
              <a:cs typeface="Albert Sans SemiBold"/>
              <a:sym typeface="Albert Sans SemiBold"/>
            </a:endParaRPr>
          </a:p>
          <a:p>
            <a:pPr indent="0" lvl="0" marL="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2.	</a:t>
            </a:r>
            <a:r>
              <a:rPr b="1" lang="en" sz="1500" u="sng">
                <a:solidFill>
                  <a:schemeClr val="dk1"/>
                </a:solidFill>
                <a:latin typeface="Albert Sans"/>
                <a:ea typeface="Albert Sans"/>
                <a:cs typeface="Albert Sans"/>
                <a:sym typeface="Albert Sans"/>
              </a:rPr>
              <a:t>Common Mode</a:t>
            </a:r>
            <a:endParaRPr b="1" sz="1500" u="sng">
              <a:solidFill>
                <a:schemeClr val="dk1"/>
              </a:solidFill>
              <a:latin typeface="Albert Sans"/>
              <a:ea typeface="Albert Sans"/>
              <a:cs typeface="Albert Sans"/>
              <a:sym typeface="Albert Sans"/>
            </a:endParaRPr>
          </a:p>
        </p:txBody>
      </p:sp>
      <p:sp>
        <p:nvSpPr>
          <p:cNvPr id="213" name="Google Shape;213;g30c0c36f4cb_0_207"/>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Op-Amp Input Methods</a:t>
            </a:r>
            <a:endParaRPr b="0" i="0" sz="2700" u="none" cap="none" strike="noStrike">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0c0c36f4cb_0_21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19" name="Google Shape;219;g30c0c36f4cb_0_21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20" name="Google Shape;220;g30c0c36f4cb_0_21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g30c0c36f4cb_0_219"/>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22" name="Google Shape;222;g30c0c36f4cb_0_21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23" name="Google Shape;223;g30c0c36f4cb_0_21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24" name="Google Shape;224;g30c0c36f4cb_0_219"/>
          <p:cNvSpPr txBox="1"/>
          <p:nvPr/>
        </p:nvSpPr>
        <p:spPr>
          <a:xfrm>
            <a:off x="478350" y="1396950"/>
            <a:ext cx="8187300" cy="531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When an op-amp is operated in the single-ended differential mode, one input is grounded and a signal voltage is applied to the other input, as shown in Fig</a:t>
            </a:r>
            <a:endParaRPr sz="1500">
              <a:solidFill>
                <a:schemeClr val="dk1"/>
              </a:solidFill>
              <a:latin typeface="Albert Sans SemiBold"/>
              <a:ea typeface="Albert Sans SemiBold"/>
              <a:cs typeface="Albert Sans SemiBold"/>
              <a:sym typeface="Albert Sans SemiBold"/>
            </a:endParaRPr>
          </a:p>
        </p:txBody>
      </p:sp>
      <p:sp>
        <p:nvSpPr>
          <p:cNvPr id="225" name="Google Shape;225;g30c0c36f4cb_0_21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Single-Ended Differential Method</a:t>
            </a:r>
            <a:endParaRPr b="0" i="0" sz="2700" u="none" cap="none" strike="noStrike">
              <a:solidFill>
                <a:schemeClr val="dk1"/>
              </a:solidFill>
              <a:latin typeface="Albert Sans ExtraBold"/>
              <a:ea typeface="Albert Sans ExtraBold"/>
              <a:cs typeface="Albert Sans ExtraBold"/>
              <a:sym typeface="Albert Sans ExtraBold"/>
            </a:endParaRPr>
          </a:p>
        </p:txBody>
      </p:sp>
      <p:pic>
        <p:nvPicPr>
          <p:cNvPr id="226" name="Google Shape;226;g30c0c36f4cb_0_219"/>
          <p:cNvPicPr preferRelativeResize="0"/>
          <p:nvPr/>
        </p:nvPicPr>
        <p:blipFill>
          <a:blip r:embed="rId4">
            <a:alphaModFix/>
          </a:blip>
          <a:stretch>
            <a:fillRect/>
          </a:stretch>
        </p:blipFill>
        <p:spPr>
          <a:xfrm>
            <a:off x="1144537" y="2080350"/>
            <a:ext cx="7315976" cy="1895475"/>
          </a:xfrm>
          <a:prstGeom prst="rect">
            <a:avLst/>
          </a:prstGeom>
          <a:noFill/>
          <a:ln>
            <a:noFill/>
          </a:ln>
        </p:spPr>
      </p:pic>
      <p:sp>
        <p:nvSpPr>
          <p:cNvPr id="227" name="Google Shape;227;g30c0c36f4cb_0_219"/>
          <p:cNvSpPr txBox="1"/>
          <p:nvPr/>
        </p:nvSpPr>
        <p:spPr>
          <a:xfrm>
            <a:off x="531139" y="4241589"/>
            <a:ext cx="80817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Single-ended differential mode </a:t>
            </a:r>
            <a:endParaRPr b="0" i="0" sz="1500" u="none" cap="none" strike="noStrike">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0c0c36f4cb_0_23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33" name="Google Shape;233;g30c0c36f4cb_0_23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34" name="Google Shape;234;g30c0c36f4cb_0_23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g30c0c36f4cb_0_234"/>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36" name="Google Shape;236;g30c0c36f4cb_0_23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37" name="Google Shape;237;g30c0c36f4cb_0_23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38" name="Google Shape;238;g30c0c36f4cb_0_234"/>
          <p:cNvSpPr txBox="1"/>
          <p:nvPr/>
        </p:nvSpPr>
        <p:spPr>
          <a:xfrm>
            <a:off x="478350" y="1396950"/>
            <a:ext cx="8187300" cy="14802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In the case where the signal voltage is applied to the inverting input as in Fig. (a), an inverted, amplified signal voltage appears at the output.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In the case where the signal is applied to the noninverting input with the inverting input grounded, as in Fig. (b), a non-inverted, amplified signal voltage appears at the output.</a:t>
            </a:r>
            <a:endParaRPr sz="1500">
              <a:solidFill>
                <a:schemeClr val="dk1"/>
              </a:solidFill>
              <a:latin typeface="Albert Sans SemiBold"/>
              <a:ea typeface="Albert Sans SemiBold"/>
              <a:cs typeface="Albert Sans SemiBold"/>
              <a:sym typeface="Albert Sans SemiBold"/>
            </a:endParaRPr>
          </a:p>
        </p:txBody>
      </p:sp>
      <p:sp>
        <p:nvSpPr>
          <p:cNvPr id="239" name="Google Shape;239;g30c0c36f4cb_0_23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Single-Ended Differential Method</a:t>
            </a:r>
            <a:endParaRPr b="0" i="0" sz="2700" u="none" cap="none" strike="noStrike">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0c0c36f4cb_0_24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45" name="Google Shape;245;g30c0c36f4cb_0_24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46" name="Google Shape;246;g30c0c36f4cb_0_24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 name="Google Shape;247;g30c0c36f4cb_0_248"/>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48" name="Google Shape;248;g30c0c36f4cb_0_24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49" name="Google Shape;249;g30c0c36f4cb_0_24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50" name="Google Shape;250;g30c0c36f4cb_0_248"/>
          <p:cNvSpPr txBox="1"/>
          <p:nvPr/>
        </p:nvSpPr>
        <p:spPr>
          <a:xfrm>
            <a:off x="478650" y="1272188"/>
            <a:ext cx="8187300" cy="762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In the double-ended differential mode, two opposite-polarity (out-of-phase) signals are applied to the inputs, as shown in Fig. (a). The amplified difference between the two inputs appears on the output.</a:t>
            </a:r>
            <a:endParaRPr sz="1500">
              <a:solidFill>
                <a:schemeClr val="dk1"/>
              </a:solidFill>
              <a:latin typeface="Albert Sans SemiBold"/>
              <a:ea typeface="Albert Sans SemiBold"/>
              <a:cs typeface="Albert Sans SemiBold"/>
              <a:sym typeface="Albert Sans SemiBold"/>
            </a:endParaRPr>
          </a:p>
        </p:txBody>
      </p:sp>
      <p:sp>
        <p:nvSpPr>
          <p:cNvPr id="251" name="Google Shape;251;g30c0c36f4cb_0_24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Double-Ended Differential Method</a:t>
            </a:r>
            <a:endParaRPr b="0" i="0" sz="2700" u="none" cap="none" strike="noStrike">
              <a:solidFill>
                <a:schemeClr val="dk1"/>
              </a:solidFill>
              <a:latin typeface="Albert Sans ExtraBold"/>
              <a:ea typeface="Albert Sans ExtraBold"/>
              <a:cs typeface="Albert Sans ExtraBold"/>
              <a:sym typeface="Albert Sans ExtraBold"/>
            </a:endParaRPr>
          </a:p>
        </p:txBody>
      </p:sp>
      <p:sp>
        <p:nvSpPr>
          <p:cNvPr id="252" name="Google Shape;252;g30c0c36f4cb_0_248"/>
          <p:cNvSpPr txBox="1"/>
          <p:nvPr/>
        </p:nvSpPr>
        <p:spPr>
          <a:xfrm>
            <a:off x="531139" y="3799314"/>
            <a:ext cx="80817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Double-ended differential mode </a:t>
            </a:r>
            <a:endParaRPr b="0" i="0" sz="1500" u="none" cap="none" strike="noStrike">
              <a:solidFill>
                <a:schemeClr val="dk1"/>
              </a:solidFill>
              <a:latin typeface="Albert Sans SemiBold"/>
              <a:ea typeface="Albert Sans SemiBold"/>
              <a:cs typeface="Albert Sans SemiBold"/>
              <a:sym typeface="Albert Sans SemiBold"/>
            </a:endParaRPr>
          </a:p>
        </p:txBody>
      </p:sp>
      <p:pic>
        <p:nvPicPr>
          <p:cNvPr id="253" name="Google Shape;253;g30c0c36f4cb_0_248"/>
          <p:cNvPicPr preferRelativeResize="0"/>
          <p:nvPr/>
        </p:nvPicPr>
        <p:blipFill>
          <a:blip r:embed="rId4">
            <a:alphaModFix/>
          </a:blip>
          <a:stretch>
            <a:fillRect/>
          </a:stretch>
        </p:blipFill>
        <p:spPr>
          <a:xfrm>
            <a:off x="1290950" y="2012275"/>
            <a:ext cx="6912849" cy="1777850"/>
          </a:xfrm>
          <a:prstGeom prst="rect">
            <a:avLst/>
          </a:prstGeom>
          <a:noFill/>
          <a:ln>
            <a:noFill/>
          </a:ln>
        </p:spPr>
      </p:pic>
      <p:sp>
        <p:nvSpPr>
          <p:cNvPr id="254" name="Google Shape;254;g30c0c36f4cb_0_248"/>
          <p:cNvSpPr txBox="1"/>
          <p:nvPr/>
        </p:nvSpPr>
        <p:spPr>
          <a:xfrm>
            <a:off x="531150" y="4241588"/>
            <a:ext cx="8187300" cy="531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Equivalently, the double-ended differential mode can be represented by a single source connected between the two inputs, as shown in right side figure</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0c0c36f4cb_0_277"/>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60" name="Google Shape;260;g30c0c36f4cb_0_277"/>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61" name="Google Shape;261;g30c0c36f4cb_0_277"/>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 name="Google Shape;262;g30c0c36f4cb_0_277"/>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63" name="Google Shape;263;g30c0c36f4cb_0_277"/>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64" name="Google Shape;264;g30c0c36f4cb_0_277"/>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65" name="Google Shape;265;g30c0c36f4cb_0_277"/>
          <p:cNvSpPr txBox="1"/>
          <p:nvPr/>
        </p:nvSpPr>
        <p:spPr>
          <a:xfrm>
            <a:off x="478650" y="1272188"/>
            <a:ext cx="8187300" cy="531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In the common mode, two signal voltages of the same phase, frequency, and amplitude are applied to the two inputs, as shown in Fig.</a:t>
            </a:r>
            <a:endParaRPr sz="1500">
              <a:solidFill>
                <a:schemeClr val="dk1"/>
              </a:solidFill>
              <a:latin typeface="Albert Sans SemiBold"/>
              <a:ea typeface="Albert Sans SemiBold"/>
              <a:cs typeface="Albert Sans SemiBold"/>
              <a:sym typeface="Albert Sans SemiBold"/>
            </a:endParaRPr>
          </a:p>
        </p:txBody>
      </p:sp>
      <p:sp>
        <p:nvSpPr>
          <p:cNvPr id="266" name="Google Shape;266;g30c0c36f4cb_0_277"/>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Common Mode</a:t>
            </a:r>
            <a:endParaRPr b="0" i="0" sz="2700" u="none" cap="none" strike="noStrike">
              <a:solidFill>
                <a:schemeClr val="dk1"/>
              </a:solidFill>
              <a:latin typeface="Albert Sans ExtraBold"/>
              <a:ea typeface="Albert Sans ExtraBold"/>
              <a:cs typeface="Albert Sans ExtraBold"/>
              <a:sym typeface="Albert Sans ExtraBold"/>
            </a:endParaRPr>
          </a:p>
        </p:txBody>
      </p:sp>
      <p:sp>
        <p:nvSpPr>
          <p:cNvPr id="267" name="Google Shape;267;g30c0c36f4cb_0_277"/>
          <p:cNvSpPr txBox="1"/>
          <p:nvPr/>
        </p:nvSpPr>
        <p:spPr>
          <a:xfrm>
            <a:off x="531139" y="4227939"/>
            <a:ext cx="80817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Common mode operation </a:t>
            </a:r>
            <a:endParaRPr b="0" i="0" sz="1500" u="none" cap="none" strike="noStrike">
              <a:solidFill>
                <a:schemeClr val="dk1"/>
              </a:solidFill>
              <a:latin typeface="Albert Sans SemiBold"/>
              <a:ea typeface="Albert Sans SemiBold"/>
              <a:cs typeface="Albert Sans SemiBold"/>
              <a:sym typeface="Albert Sans SemiBold"/>
            </a:endParaRPr>
          </a:p>
        </p:txBody>
      </p:sp>
      <p:pic>
        <p:nvPicPr>
          <p:cNvPr id="268" name="Google Shape;268;g30c0c36f4cb_0_277"/>
          <p:cNvPicPr preferRelativeResize="0"/>
          <p:nvPr/>
        </p:nvPicPr>
        <p:blipFill>
          <a:blip r:embed="rId4">
            <a:alphaModFix/>
          </a:blip>
          <a:stretch>
            <a:fillRect/>
          </a:stretch>
        </p:blipFill>
        <p:spPr>
          <a:xfrm>
            <a:off x="1855999" y="2034159"/>
            <a:ext cx="4865847" cy="2041380"/>
          </a:xfrm>
          <a:prstGeom prst="rect">
            <a:avLst/>
          </a:prstGeom>
          <a:noFill/>
          <a:ln>
            <a:noFill/>
          </a:ln>
        </p:spPr>
      </p:pic>
      <p:sp>
        <p:nvSpPr>
          <p:cNvPr id="269" name="Google Shape;269;g30c0c36f4cb_0_277"/>
          <p:cNvSpPr txBox="1"/>
          <p:nvPr/>
        </p:nvSpPr>
        <p:spPr>
          <a:xfrm>
            <a:off x="2928175" y="1982600"/>
            <a:ext cx="693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V</a:t>
            </a:r>
            <a:r>
              <a:rPr lang="en" sz="1500">
                <a:solidFill>
                  <a:schemeClr val="dk1"/>
                </a:solidFill>
              </a:rPr>
              <a:t>in</a:t>
            </a:r>
            <a:endParaRPr sz="1500">
              <a:solidFill>
                <a:schemeClr val="dk1"/>
              </a:solidFill>
            </a:endParaRPr>
          </a:p>
        </p:txBody>
      </p:sp>
      <p:sp>
        <p:nvSpPr>
          <p:cNvPr id="270" name="Google Shape;270;g30c0c36f4cb_0_277"/>
          <p:cNvSpPr txBox="1"/>
          <p:nvPr/>
        </p:nvSpPr>
        <p:spPr>
          <a:xfrm>
            <a:off x="2928175" y="3674625"/>
            <a:ext cx="693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V</a:t>
            </a:r>
            <a:r>
              <a:rPr lang="en" sz="1500">
                <a:solidFill>
                  <a:schemeClr val="dk1"/>
                </a:solidFill>
              </a:rPr>
              <a:t>in</a:t>
            </a:r>
            <a:endParaRPr sz="1500">
              <a:solidFill>
                <a:schemeClr val="dk1"/>
              </a:solidFill>
            </a:endParaRPr>
          </a:p>
        </p:txBody>
      </p:sp>
      <p:sp>
        <p:nvSpPr>
          <p:cNvPr id="271" name="Google Shape;271;g30c0c36f4cb_0_277"/>
          <p:cNvSpPr txBox="1"/>
          <p:nvPr/>
        </p:nvSpPr>
        <p:spPr>
          <a:xfrm>
            <a:off x="6094675" y="2870200"/>
            <a:ext cx="6933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0 V</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0c4e2ff58e_0_11"/>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77" name="Google Shape;277;g30c4e2ff58e_0_11"/>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78" name="Google Shape;278;g30c4e2ff58e_0_11"/>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g30c4e2ff58e_0_11"/>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80" name="Google Shape;280;g30c4e2ff58e_0_11"/>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81" name="Google Shape;281;g30c4e2ff58e_0_11"/>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82" name="Google Shape;282;g30c4e2ff58e_0_11"/>
          <p:cNvSpPr txBox="1"/>
          <p:nvPr/>
        </p:nvSpPr>
        <p:spPr>
          <a:xfrm>
            <a:off x="478350" y="1396950"/>
            <a:ext cx="8187300" cy="19677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When equal input signals are applied to both inputs, they tend to cancel, resulting in a zero output voltage. This action is called common-mode rejection.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Its importance lies in the situation where an unwanted signal appears commonly on both op-amp inputs.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Common-mode rejection means that this unwanted signal will not appear on the output and distort the desired signal. </a:t>
            </a:r>
            <a:endParaRPr sz="1500">
              <a:solidFill>
                <a:schemeClr val="dk1"/>
              </a:solidFill>
              <a:latin typeface="Albert Sans SemiBold"/>
              <a:ea typeface="Albert Sans SemiBold"/>
              <a:cs typeface="Albert Sans SemiBold"/>
              <a:sym typeface="Albert Sans SemiBold"/>
            </a:endParaRPr>
          </a:p>
        </p:txBody>
      </p:sp>
      <p:sp>
        <p:nvSpPr>
          <p:cNvPr id="283" name="Google Shape;283;g30c4e2ff58e_0_11"/>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Common Mode</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0f083eb5f1_0_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289" name="Google Shape;289;g30f083eb5f1_0_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290" name="Google Shape;290;g30f083eb5f1_0_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g30f083eb5f1_0_0"/>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92" name="Google Shape;292;g30f083eb5f1_0_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293" name="Google Shape;293;g30f083eb5f1_0_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94" name="Google Shape;294;g30f083eb5f1_0_0"/>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Clr>
                <a:schemeClr val="dk1"/>
              </a:buClr>
              <a:buSzPts val="1100"/>
              <a:buFont typeface="Arial"/>
              <a:buNone/>
            </a:pPr>
            <a:r>
              <a:rPr b="1" lang="en" sz="1700" u="sng">
                <a:solidFill>
                  <a:schemeClr val="dk1"/>
                </a:solidFill>
                <a:latin typeface="Albert Sans"/>
                <a:ea typeface="Albert Sans"/>
                <a:cs typeface="Albert Sans"/>
                <a:sym typeface="Albert Sans"/>
              </a:rPr>
              <a:t>Common Mode Rejection Ratio</a:t>
            </a:r>
            <a:endParaRPr b="1" sz="1700" u="sng">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295" name="Google Shape;295;g30f083eb5f1_0_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296" name="Google Shape;296;g30f083eb5f1_0_0"/>
          <p:cNvPicPr preferRelativeResize="0"/>
          <p:nvPr/>
        </p:nvPicPr>
        <p:blipFill>
          <a:blip r:embed="rId4">
            <a:alphaModFix/>
          </a:blip>
          <a:stretch>
            <a:fillRect/>
          </a:stretch>
        </p:blipFill>
        <p:spPr>
          <a:xfrm>
            <a:off x="1053725" y="1698550"/>
            <a:ext cx="7570499" cy="2993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0c4e2ff58e_0_3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02" name="Google Shape;302;g30c4e2ff58e_0_3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03" name="Google Shape;303;g30c4e2ff58e_0_3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4" name="Google Shape;304;g30c4e2ff58e_0_38"/>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05" name="Google Shape;305;g30c4e2ff58e_0_3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06" name="Google Shape;306;g30c4e2ff58e_0_3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07" name="Google Shape;307;g30c4e2ff58e_0_38"/>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Maximum Output Voltage Swing </a:t>
            </a:r>
            <a:r>
              <a:rPr b="1" lang="en" sz="1700">
                <a:solidFill>
                  <a:schemeClr val="dk1"/>
                </a:solidFill>
                <a:latin typeface="Albert Sans"/>
                <a:ea typeface="Albert Sans"/>
                <a:cs typeface="Albert Sans"/>
                <a:sym typeface="Albert Sans"/>
              </a:rPr>
              <a:t> (𝑽</a:t>
            </a:r>
            <a:r>
              <a:rPr b="1" lang="en" sz="1300">
                <a:solidFill>
                  <a:schemeClr val="dk1"/>
                </a:solidFill>
                <a:latin typeface="Albert Sans"/>
                <a:ea typeface="Albert Sans"/>
                <a:cs typeface="Albert Sans"/>
                <a:sym typeface="Albert Sans"/>
              </a:rPr>
              <a:t>𝑶(𝒑−𝒑)</a:t>
            </a:r>
            <a:r>
              <a:rPr b="1" lang="en" sz="1700">
                <a:solidFill>
                  <a:schemeClr val="dk1"/>
                </a:solidFill>
                <a:latin typeface="Albert Sans"/>
                <a:ea typeface="Albert Sans"/>
                <a:cs typeface="Albert Sans"/>
                <a:sym typeface="Albert Sans"/>
              </a:rPr>
              <a:t>)</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08" name="Google Shape;308;g30c4e2ff58e_0_3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09" name="Google Shape;309;g30c4e2ff58e_0_38"/>
          <p:cNvSpPr txBox="1"/>
          <p:nvPr/>
        </p:nvSpPr>
        <p:spPr>
          <a:xfrm>
            <a:off x="1149850" y="1728450"/>
            <a:ext cx="7077300" cy="191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With no input signal, the output of an op-amp is ideally 0 V. This is called the quiescent output voltage.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When an input signal is applied, the ideal limits of the peak-to-peak output signal are ±𝑉</a:t>
            </a:r>
            <a:r>
              <a:rPr lang="en" sz="1100">
                <a:solidFill>
                  <a:schemeClr val="dk1"/>
                </a:solidFill>
                <a:latin typeface="Albert Sans SemiBold"/>
                <a:ea typeface="Albert Sans SemiBold"/>
                <a:cs typeface="Albert Sans SemiBold"/>
                <a:sym typeface="Albert Sans SemiBold"/>
              </a:rPr>
              <a:t>𝐶𝐶</a:t>
            </a:r>
            <a:r>
              <a:rPr lang="en" sz="1500">
                <a:solidFill>
                  <a:schemeClr val="dk1"/>
                </a:solidFill>
                <a:latin typeface="Albert Sans SemiBold"/>
                <a:ea typeface="Albert Sans SemiBold"/>
                <a:cs typeface="Albert Sans SemiBold"/>
                <a:sym typeface="Albert Sans SemiBold"/>
              </a:rPr>
              <a:t>.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In practice, however, this ideal can be approached but never reached. 𝑉</a:t>
            </a:r>
            <a:r>
              <a:rPr lang="en" sz="1200">
                <a:solidFill>
                  <a:schemeClr val="dk1"/>
                </a:solidFill>
                <a:latin typeface="Albert Sans SemiBold"/>
                <a:ea typeface="Albert Sans SemiBold"/>
                <a:cs typeface="Albert Sans SemiBold"/>
                <a:sym typeface="Albert Sans SemiBold"/>
              </a:rPr>
              <a:t>𝑂(𝑝−𝑝)</a:t>
            </a:r>
            <a:r>
              <a:rPr lang="en" sz="1500">
                <a:solidFill>
                  <a:schemeClr val="dk1"/>
                </a:solidFill>
                <a:latin typeface="Albert Sans SemiBold"/>
                <a:ea typeface="Albert Sans SemiBold"/>
                <a:cs typeface="Albert Sans SemiBold"/>
                <a:sym typeface="Albert Sans SemiBold"/>
              </a:rPr>
              <a:t> varies with the load connected to the op-amp and increases directly with load resistance.</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0f083eb5f1_0_1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15" name="Google Shape;315;g30f083eb5f1_0_1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16" name="Google Shape;316;g30f083eb5f1_0_1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g30f083eb5f1_0_14"/>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18" name="Google Shape;318;g30f083eb5f1_0_1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19" name="Google Shape;319;g30f083eb5f1_0_1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20" name="Google Shape;320;g30f083eb5f1_0_14"/>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Input Offset Voltage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21" name="Google Shape;321;g30f083eb5f1_0_1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22" name="Google Shape;322;g30f083eb5f1_0_14"/>
          <p:cNvSpPr txBox="1"/>
          <p:nvPr/>
        </p:nvSpPr>
        <p:spPr>
          <a:xfrm>
            <a:off x="1149850" y="1728450"/>
            <a:ext cx="7077300" cy="191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ideal op-amp produces zero volts out for zero volts in. In a practical op-amp, a small dc voltage appears at the output when no differential input voltage is applied.</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a:t>
            </a:r>
            <a:r>
              <a:rPr b="1" lang="en" sz="1500">
                <a:solidFill>
                  <a:schemeClr val="dk1"/>
                </a:solidFill>
                <a:latin typeface="Albert Sans"/>
                <a:ea typeface="Albert Sans"/>
                <a:cs typeface="Albert Sans"/>
                <a:sym typeface="Albert Sans"/>
              </a:rPr>
              <a:t>input offset voltage</a:t>
            </a:r>
            <a:r>
              <a:rPr lang="en" sz="1500">
                <a:solidFill>
                  <a:schemeClr val="dk1"/>
                </a:solidFill>
                <a:latin typeface="Albert Sans SemiBold"/>
                <a:ea typeface="Albert Sans SemiBold"/>
                <a:cs typeface="Albert Sans SemiBold"/>
                <a:sym typeface="Albert Sans SemiBold"/>
              </a:rPr>
              <a:t>, 𝑉</a:t>
            </a:r>
            <a:r>
              <a:rPr lang="en" sz="1200">
                <a:solidFill>
                  <a:schemeClr val="dk1"/>
                </a:solidFill>
                <a:latin typeface="Albert Sans SemiBold"/>
                <a:ea typeface="Albert Sans SemiBold"/>
                <a:cs typeface="Albert Sans SemiBold"/>
                <a:sym typeface="Albert Sans SemiBold"/>
              </a:rPr>
              <a:t>𝑂𝑆</a:t>
            </a:r>
            <a:r>
              <a:rPr lang="en" sz="1500">
                <a:solidFill>
                  <a:schemeClr val="dk1"/>
                </a:solidFill>
                <a:latin typeface="Albert Sans SemiBold"/>
                <a:ea typeface="Albert Sans SemiBold"/>
                <a:cs typeface="Albert Sans SemiBold"/>
                <a:sym typeface="Albert Sans SemiBold"/>
              </a:rPr>
              <a:t>, is the differential dc voltage required between the inputs to force the output to zero volts.</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Typical values of input offset voltage are in the range of 2 mV or less. In the ideal case, it is 0 V.</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0f083eb5f1_0_2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28" name="Google Shape;328;g30f083eb5f1_0_2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29" name="Google Shape;329;g30f083eb5f1_0_2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 name="Google Shape;330;g30f083eb5f1_0_28"/>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31" name="Google Shape;331;g30f083eb5f1_0_2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32" name="Google Shape;332;g30f083eb5f1_0_2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33" name="Google Shape;333;g30f083eb5f1_0_28"/>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Input Offset Current</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34" name="Google Shape;334;g30f083eb5f1_0_2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35" name="Google Shape;335;g30f083eb5f1_0_28"/>
          <p:cNvSpPr txBox="1"/>
          <p:nvPr/>
        </p:nvSpPr>
        <p:spPr>
          <a:xfrm>
            <a:off x="1149850" y="1728450"/>
            <a:ext cx="7077300" cy="191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Ideally, the two input bias currents are equal, and thus their difference is zero. In a practical op-amp, however, the bias currents are not exactly equal.</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a:t>
            </a:r>
            <a:r>
              <a:rPr b="1" lang="en" sz="1500">
                <a:solidFill>
                  <a:schemeClr val="dk1"/>
                </a:solidFill>
                <a:latin typeface="Albert Sans"/>
                <a:ea typeface="Albert Sans"/>
                <a:cs typeface="Albert Sans"/>
                <a:sym typeface="Albert Sans"/>
              </a:rPr>
              <a:t>input offset current</a:t>
            </a:r>
            <a:r>
              <a:rPr lang="en" sz="1500">
                <a:solidFill>
                  <a:schemeClr val="dk1"/>
                </a:solidFill>
                <a:latin typeface="Albert Sans SemiBold"/>
                <a:ea typeface="Albert Sans SemiBold"/>
                <a:cs typeface="Albert Sans SemiBold"/>
                <a:sym typeface="Albert Sans SemiBold"/>
              </a:rPr>
              <a:t>, 𝐼</a:t>
            </a:r>
            <a:r>
              <a:rPr lang="en" sz="1100">
                <a:solidFill>
                  <a:schemeClr val="dk1"/>
                </a:solidFill>
                <a:latin typeface="Albert Sans SemiBold"/>
                <a:ea typeface="Albert Sans SemiBold"/>
                <a:cs typeface="Albert Sans SemiBold"/>
                <a:sym typeface="Albert Sans SemiBold"/>
              </a:rPr>
              <a:t>𝑂𝑆</a:t>
            </a:r>
            <a:r>
              <a:rPr lang="en" sz="1500">
                <a:solidFill>
                  <a:schemeClr val="dk1"/>
                </a:solidFill>
                <a:latin typeface="Albert Sans SemiBold"/>
                <a:ea typeface="Albert Sans SemiBold"/>
                <a:cs typeface="Albert Sans SemiBold"/>
                <a:sym typeface="Albert Sans SemiBold"/>
              </a:rPr>
              <a:t>, is the difference of the input bias currents, expressed as an absolute value.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457200" lvl="0" marL="228600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𝑰</a:t>
            </a:r>
            <a:r>
              <a:rPr lang="en" sz="1100">
                <a:solidFill>
                  <a:schemeClr val="dk1"/>
                </a:solidFill>
                <a:latin typeface="Albert Sans SemiBold"/>
                <a:ea typeface="Albert Sans SemiBold"/>
                <a:cs typeface="Albert Sans SemiBold"/>
                <a:sym typeface="Albert Sans SemiBold"/>
              </a:rPr>
              <a:t>𝑶𝑺</a:t>
            </a:r>
            <a:r>
              <a:rPr lang="en" sz="1500">
                <a:solidFill>
                  <a:schemeClr val="dk1"/>
                </a:solidFill>
                <a:latin typeface="Albert Sans SemiBold"/>
                <a:ea typeface="Albert Sans SemiBold"/>
                <a:cs typeface="Albert Sans SemiBold"/>
                <a:sym typeface="Albert Sans SemiBold"/>
              </a:rPr>
              <a:t>=|𝑰</a:t>
            </a:r>
            <a:r>
              <a:rPr lang="en" sz="1100">
                <a:solidFill>
                  <a:schemeClr val="dk1"/>
                </a:solidFill>
                <a:latin typeface="Albert Sans SemiBold"/>
                <a:ea typeface="Albert Sans SemiBold"/>
                <a:cs typeface="Albert Sans SemiBold"/>
                <a:sym typeface="Albert Sans SemiBold"/>
              </a:rPr>
              <a:t>𝟏</a:t>
            </a:r>
            <a:r>
              <a:rPr lang="en" sz="1500">
                <a:solidFill>
                  <a:schemeClr val="dk1"/>
                </a:solidFill>
                <a:latin typeface="Albert Sans SemiBold"/>
                <a:ea typeface="Albert Sans SemiBold"/>
                <a:cs typeface="Albert Sans SemiBold"/>
                <a:sym typeface="Albert Sans SemiBold"/>
              </a:rPr>
              <a:t>−𝑰</a:t>
            </a:r>
            <a:r>
              <a:rPr lang="en" sz="1100">
                <a:solidFill>
                  <a:schemeClr val="dk1"/>
                </a:solidFill>
                <a:latin typeface="Albert Sans SemiBold"/>
                <a:ea typeface="Albert Sans SemiBold"/>
                <a:cs typeface="Albert Sans SemiBold"/>
                <a:sym typeface="Albert Sans SemiBold"/>
              </a:rPr>
              <a:t>𝟐</a:t>
            </a:r>
            <a:r>
              <a:rPr lang="en" sz="1500">
                <a:solidFill>
                  <a:schemeClr val="dk1"/>
                </a:solidFill>
                <a:latin typeface="Albert Sans SemiBold"/>
                <a:ea typeface="Albert Sans SemiBold"/>
                <a:cs typeface="Albert Sans SemiBold"/>
                <a:sym typeface="Albert Sans SemiBold"/>
              </a:rPr>
              <a:t>|</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p:nvPr/>
        </p:nvSpPr>
        <p:spPr>
          <a:xfrm rot="10800000">
            <a:off x="7360388" y="-2"/>
            <a:ext cx="1783610" cy="1698554"/>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99" name="Google Shape;99;p2"/>
          <p:cNvPicPr preferRelativeResize="0"/>
          <p:nvPr/>
        </p:nvPicPr>
        <p:blipFill rotWithShape="1">
          <a:blip r:embed="rId3">
            <a:alphaModFix/>
          </a:blip>
          <a:srcRect b="14301" l="10980" r="10063" t="14980"/>
          <a:stretch/>
        </p:blipFill>
        <p:spPr>
          <a:xfrm>
            <a:off x="8227012" y="6103"/>
            <a:ext cx="917058" cy="821366"/>
          </a:xfrm>
          <a:prstGeom prst="rect">
            <a:avLst/>
          </a:prstGeom>
          <a:noFill/>
          <a:ln>
            <a:noFill/>
          </a:ln>
        </p:spPr>
      </p:pic>
      <p:sp>
        <p:nvSpPr>
          <p:cNvPr id="100" name="Google Shape;100;p2"/>
          <p:cNvSpPr/>
          <p:nvPr/>
        </p:nvSpPr>
        <p:spPr>
          <a:xfrm rot="5400000">
            <a:off x="-2396615" y="2396012"/>
            <a:ext cx="5143500" cy="351479"/>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 name="Google Shape;101;p2"/>
          <p:cNvSpPr/>
          <p:nvPr/>
        </p:nvSpPr>
        <p:spPr>
          <a:xfrm>
            <a:off x="412879" y="804434"/>
            <a:ext cx="8731118" cy="4847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02" name="Google Shape;102;p2"/>
          <p:cNvSpPr/>
          <p:nvPr/>
        </p:nvSpPr>
        <p:spPr>
          <a:xfrm>
            <a:off x="0" y="35911"/>
            <a:ext cx="9144600" cy="4847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03" name="Google Shape;103;p2"/>
          <p:cNvSpPr txBox="1"/>
          <p:nvPr>
            <p:ph idx="10" type="dt"/>
          </p:nvPr>
        </p:nvSpPr>
        <p:spPr>
          <a:xfrm>
            <a:off x="350875" y="4807375"/>
            <a:ext cx="8793126"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04" name="Google Shape;104;p2"/>
          <p:cNvSpPr txBox="1"/>
          <p:nvPr/>
        </p:nvSpPr>
        <p:spPr>
          <a:xfrm>
            <a:off x="350864" y="1485914"/>
            <a:ext cx="8081700" cy="300000"/>
          </a:xfrm>
          <a:prstGeom prst="rect">
            <a:avLst/>
          </a:prstGeom>
          <a:noFill/>
          <a:ln>
            <a:noFill/>
          </a:ln>
        </p:spPr>
        <p:txBody>
          <a:bodyPr anchorCtr="0" anchor="t" bIns="34275" lIns="68575" spcFirstLastPara="1" rIns="68575" wrap="square" tIns="34275">
            <a:spAutoFit/>
          </a:bodyPr>
          <a:lstStyle/>
          <a:p>
            <a:pPr indent="457200" lvl="0" marL="0" marR="0" rtl="0" algn="just">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An operational amplifier, or op-amp, is the most important and versatile analog IC</a:t>
            </a:r>
            <a:endParaRPr b="0" i="0" sz="1500" u="none" cap="none" strike="noStrike">
              <a:solidFill>
                <a:schemeClr val="dk1"/>
              </a:solidFill>
              <a:latin typeface="Albert Sans SemiBold"/>
              <a:ea typeface="Albert Sans SemiBold"/>
              <a:cs typeface="Albert Sans SemiBold"/>
              <a:sym typeface="Albert Sans SemiBold"/>
            </a:endParaRPr>
          </a:p>
        </p:txBody>
      </p:sp>
      <p:sp>
        <p:nvSpPr>
          <p:cNvPr id="105" name="Google Shape;105;p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Operational Amplifiers</a:t>
            </a:r>
            <a:endParaRPr b="0" i="0" sz="2700" u="none" cap="none" strike="noStrike">
              <a:solidFill>
                <a:schemeClr val="dk1"/>
              </a:solidFill>
              <a:latin typeface="Albert Sans ExtraBold"/>
              <a:ea typeface="Albert Sans ExtraBold"/>
              <a:cs typeface="Albert Sans ExtraBold"/>
              <a:sym typeface="Albert Sans ExtraBold"/>
            </a:endParaRPr>
          </a:p>
        </p:txBody>
      </p:sp>
      <p:sp>
        <p:nvSpPr>
          <p:cNvPr id="106" name="Google Shape;106;p2"/>
          <p:cNvSpPr txBox="1"/>
          <p:nvPr/>
        </p:nvSpPr>
        <p:spPr>
          <a:xfrm>
            <a:off x="350864" y="2074876"/>
            <a:ext cx="8081700" cy="300000"/>
          </a:xfrm>
          <a:prstGeom prst="rect">
            <a:avLst/>
          </a:prstGeom>
          <a:noFill/>
          <a:ln>
            <a:noFill/>
          </a:ln>
        </p:spPr>
        <p:txBody>
          <a:bodyPr anchorCtr="0" anchor="t" bIns="34275" lIns="68575" spcFirstLastPara="1" rIns="68575" wrap="square" tIns="34275">
            <a:spAutoFit/>
          </a:bodyPr>
          <a:lstStyle/>
          <a:p>
            <a:pPr indent="457200" lvl="0" marL="0" marR="0" rtl="0" algn="just">
              <a:lnSpc>
                <a:spcPct val="100000"/>
              </a:lnSpc>
              <a:spcBef>
                <a:spcPts val="0"/>
              </a:spcBef>
              <a:spcAft>
                <a:spcPts val="0"/>
              </a:spcAft>
              <a:buClr>
                <a:srgbClr val="000000"/>
              </a:buClr>
              <a:buSzPts val="1500"/>
              <a:buFont typeface="Arial"/>
              <a:buNone/>
            </a:pPr>
            <a:r>
              <a:rPr lang="en" sz="1500">
                <a:solidFill>
                  <a:srgbClr val="404040"/>
                </a:solidFill>
                <a:latin typeface="Albert Sans SemiBold"/>
                <a:ea typeface="Albert Sans SemiBold"/>
                <a:cs typeface="Albert Sans SemiBold"/>
                <a:sym typeface="Albert Sans SemiBold"/>
              </a:rPr>
              <a:t>It is a direct coupled multistage voltage amplifier with an extremely high gain</a:t>
            </a:r>
            <a:endParaRPr b="0" i="1" sz="1500" u="none" cap="none" strike="noStrike">
              <a:solidFill>
                <a:srgbClr val="404040"/>
              </a:solidFill>
              <a:latin typeface="Albert Sans SemiBold"/>
              <a:ea typeface="Albert Sans SemiBold"/>
              <a:cs typeface="Albert Sans SemiBold"/>
              <a:sym typeface="Albert Sans SemiBold"/>
            </a:endParaRPr>
          </a:p>
        </p:txBody>
      </p:sp>
      <p:sp>
        <p:nvSpPr>
          <p:cNvPr id="107" name="Google Shape;107;p2"/>
          <p:cNvSpPr txBox="1"/>
          <p:nvPr/>
        </p:nvSpPr>
        <p:spPr>
          <a:xfrm>
            <a:off x="350864" y="2751189"/>
            <a:ext cx="8081700" cy="300000"/>
          </a:xfrm>
          <a:prstGeom prst="rect">
            <a:avLst/>
          </a:prstGeom>
          <a:noFill/>
          <a:ln>
            <a:noFill/>
          </a:ln>
        </p:spPr>
        <p:txBody>
          <a:bodyPr anchorCtr="0" anchor="t" bIns="34275" lIns="68575" spcFirstLastPara="1" rIns="68575" wrap="square" tIns="34275">
            <a:spAutoFit/>
          </a:bodyPr>
          <a:lstStyle/>
          <a:p>
            <a:pPr indent="457200" lvl="0" marL="0" marR="0" rtl="0" algn="just">
              <a:lnSpc>
                <a:spcPct val="100000"/>
              </a:lnSpc>
              <a:spcBef>
                <a:spcPts val="0"/>
              </a:spcBef>
              <a:spcAft>
                <a:spcPts val="0"/>
              </a:spcAft>
              <a:buClr>
                <a:srgbClr val="000000"/>
              </a:buClr>
              <a:buSzPts val="1500"/>
              <a:buFont typeface="Arial"/>
              <a:buNone/>
            </a:pPr>
            <a:r>
              <a:rPr lang="en" sz="1500">
                <a:solidFill>
                  <a:srgbClr val="404040"/>
                </a:solidFill>
                <a:latin typeface="Albert Sans SemiBold"/>
                <a:ea typeface="Albert Sans SemiBold"/>
                <a:cs typeface="Albert Sans SemiBold"/>
                <a:sym typeface="Albert Sans SemiBold"/>
              </a:rPr>
              <a:t>With the help of opamp, the circuit design becomes very simple</a:t>
            </a:r>
            <a:endParaRPr b="0" i="0" sz="1500" u="none" cap="none" strike="noStrike">
              <a:solidFill>
                <a:srgbClr val="404040"/>
              </a:solidFill>
              <a:latin typeface="Albert Sans SemiBold"/>
              <a:ea typeface="Albert Sans SemiBold"/>
              <a:cs typeface="Albert Sans SemiBold"/>
              <a:sym typeface="Albert Sans SemiBold"/>
            </a:endParaRPr>
          </a:p>
        </p:txBody>
      </p:sp>
      <p:sp>
        <p:nvSpPr>
          <p:cNvPr id="108" name="Google Shape;108;p2"/>
          <p:cNvSpPr txBox="1"/>
          <p:nvPr/>
        </p:nvSpPr>
        <p:spPr>
          <a:xfrm>
            <a:off x="350864" y="3383564"/>
            <a:ext cx="8081700" cy="531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0"/>
              </a:spcBef>
              <a:spcAft>
                <a:spcPts val="0"/>
              </a:spcAft>
              <a:buClr>
                <a:srgbClr val="000000"/>
              </a:buClr>
              <a:buSzPts val="1500"/>
              <a:buFont typeface="Arial"/>
              <a:buNone/>
            </a:pPr>
            <a:r>
              <a:rPr lang="en" sz="1500">
                <a:solidFill>
                  <a:srgbClr val="404040"/>
                </a:solidFill>
                <a:latin typeface="Albert Sans SemiBold"/>
                <a:ea typeface="Albert Sans SemiBold"/>
                <a:cs typeface="Albert Sans SemiBold"/>
                <a:sym typeface="Albert Sans SemiBold"/>
              </a:rPr>
              <a:t>The variety of useful circuits can be built without the necessity of knowing about the complex internal circuitry</a:t>
            </a:r>
            <a:endParaRPr b="0" i="0" sz="1500" u="none" cap="none" strike="noStrike">
              <a:solidFill>
                <a:srgbClr val="404040"/>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0f083eb5f1_0_45"/>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41" name="Google Shape;341;g30f083eb5f1_0_45"/>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42" name="Google Shape;342;g30f083eb5f1_0_45"/>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g30f083eb5f1_0_45"/>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44" name="Google Shape;344;g30f083eb5f1_0_45"/>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45" name="Google Shape;345;g30f083eb5f1_0_45"/>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46" name="Google Shape;346;g30f083eb5f1_0_45"/>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Input Bias Current</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47" name="Google Shape;347;g30f083eb5f1_0_45"/>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48" name="Google Shape;348;g30f083eb5f1_0_45"/>
          <p:cNvSpPr txBox="1"/>
          <p:nvPr/>
        </p:nvSpPr>
        <p:spPr>
          <a:xfrm>
            <a:off x="1149850" y="1728450"/>
            <a:ext cx="4158900" cy="57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a:t>
            </a:r>
            <a:r>
              <a:rPr b="1" lang="en" sz="1500">
                <a:solidFill>
                  <a:schemeClr val="dk1"/>
                </a:solidFill>
                <a:latin typeface="Albert Sans"/>
                <a:ea typeface="Albert Sans"/>
                <a:cs typeface="Albert Sans"/>
                <a:sym typeface="Albert Sans"/>
              </a:rPr>
              <a:t> input bias current </a:t>
            </a:r>
            <a:r>
              <a:rPr lang="en" sz="1500">
                <a:solidFill>
                  <a:schemeClr val="dk1"/>
                </a:solidFill>
                <a:latin typeface="Albert Sans SemiBold"/>
                <a:ea typeface="Albert Sans SemiBold"/>
                <a:cs typeface="Albert Sans SemiBold"/>
                <a:sym typeface="Albert Sans SemiBold"/>
              </a:rPr>
              <a:t>is the average of the two input currents of the op-amp. It is calculated as follows:</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pic>
        <p:nvPicPr>
          <p:cNvPr id="349" name="Google Shape;349;g30f083eb5f1_0_45"/>
          <p:cNvPicPr preferRelativeResize="0"/>
          <p:nvPr/>
        </p:nvPicPr>
        <p:blipFill>
          <a:blip r:embed="rId4">
            <a:alphaModFix/>
          </a:blip>
          <a:stretch>
            <a:fillRect/>
          </a:stretch>
        </p:blipFill>
        <p:spPr>
          <a:xfrm>
            <a:off x="1981150" y="2588050"/>
            <a:ext cx="1783500" cy="626300"/>
          </a:xfrm>
          <a:prstGeom prst="rect">
            <a:avLst/>
          </a:prstGeom>
          <a:noFill/>
          <a:ln>
            <a:noFill/>
          </a:ln>
        </p:spPr>
      </p:pic>
      <p:sp>
        <p:nvSpPr>
          <p:cNvPr id="350" name="Google Shape;350;g30f083eb5f1_0_45"/>
          <p:cNvSpPr txBox="1"/>
          <p:nvPr/>
        </p:nvSpPr>
        <p:spPr>
          <a:xfrm>
            <a:off x="1149850" y="3338000"/>
            <a:ext cx="4158900" cy="57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It is the dc current required by the inputs of the amplifier to properly operate the first stage. The concept of input bias current is illustrated in Fig.</a:t>
            </a:r>
            <a:endParaRPr sz="1500">
              <a:solidFill>
                <a:schemeClr val="dk1"/>
              </a:solidFill>
              <a:latin typeface="Albert Sans SemiBold"/>
              <a:ea typeface="Albert Sans SemiBold"/>
              <a:cs typeface="Albert Sans SemiBold"/>
              <a:sym typeface="Albert Sans SemiBold"/>
            </a:endParaRPr>
          </a:p>
        </p:txBody>
      </p:sp>
      <p:pic>
        <p:nvPicPr>
          <p:cNvPr id="351" name="Google Shape;351;g30f083eb5f1_0_45"/>
          <p:cNvPicPr preferRelativeResize="0"/>
          <p:nvPr/>
        </p:nvPicPr>
        <p:blipFill>
          <a:blip r:embed="rId5">
            <a:alphaModFix/>
          </a:blip>
          <a:stretch>
            <a:fillRect/>
          </a:stretch>
        </p:blipFill>
        <p:spPr>
          <a:xfrm>
            <a:off x="5591650" y="1810075"/>
            <a:ext cx="3381750" cy="218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0f083eb5f1_0_6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57" name="Google Shape;357;g30f083eb5f1_0_6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58" name="Google Shape;358;g30f083eb5f1_0_6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9" name="Google Shape;359;g30f083eb5f1_0_64"/>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60" name="Google Shape;360;g30f083eb5f1_0_6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61" name="Google Shape;361;g30f083eb5f1_0_6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62" name="Google Shape;362;g30f083eb5f1_0_64"/>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Input Impedance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63" name="Google Shape;363;g30f083eb5f1_0_6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64" name="Google Shape;364;g30f083eb5f1_0_64"/>
          <p:cNvSpPr txBox="1"/>
          <p:nvPr/>
        </p:nvSpPr>
        <p:spPr>
          <a:xfrm>
            <a:off x="1191313" y="1587075"/>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Two basic ways of specifying the input impedance of an op-amp are the differential and the common mode.</a:t>
            </a:r>
            <a:endParaRPr sz="1500">
              <a:solidFill>
                <a:schemeClr val="dk1"/>
              </a:solidFill>
              <a:latin typeface="Albert Sans SemiBold"/>
              <a:ea typeface="Albert Sans SemiBold"/>
              <a:cs typeface="Albert Sans SemiBold"/>
              <a:sym typeface="Albert Sans SemiBold"/>
            </a:endParaRPr>
          </a:p>
        </p:txBody>
      </p:sp>
      <p:pic>
        <p:nvPicPr>
          <p:cNvPr id="365" name="Google Shape;365;g30f083eb5f1_0_64"/>
          <p:cNvPicPr preferRelativeResize="0"/>
          <p:nvPr/>
        </p:nvPicPr>
        <p:blipFill>
          <a:blip r:embed="rId4">
            <a:alphaModFix/>
          </a:blip>
          <a:stretch>
            <a:fillRect/>
          </a:stretch>
        </p:blipFill>
        <p:spPr>
          <a:xfrm>
            <a:off x="1167263" y="2298525"/>
            <a:ext cx="7160224" cy="1908863"/>
          </a:xfrm>
          <a:prstGeom prst="rect">
            <a:avLst/>
          </a:prstGeom>
          <a:noFill/>
          <a:ln>
            <a:noFill/>
          </a:ln>
        </p:spPr>
      </p:pic>
      <p:sp>
        <p:nvSpPr>
          <p:cNvPr id="366" name="Google Shape;366;g30f083eb5f1_0_64"/>
          <p:cNvSpPr txBox="1"/>
          <p:nvPr/>
        </p:nvSpPr>
        <p:spPr>
          <a:xfrm>
            <a:off x="1263863" y="3990425"/>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 </a:t>
            </a:r>
            <a:r>
              <a:rPr lang="en" sz="1500">
                <a:solidFill>
                  <a:schemeClr val="dk1"/>
                </a:solidFill>
                <a:latin typeface="Albert Sans SemiBold"/>
                <a:ea typeface="Albert Sans SemiBold"/>
                <a:cs typeface="Albert Sans SemiBold"/>
                <a:sym typeface="Albert Sans SemiBold"/>
              </a:rPr>
              <a:t>Differential Input </a:t>
            </a:r>
            <a:r>
              <a:rPr lang="en" sz="1500">
                <a:solidFill>
                  <a:schemeClr val="dk1"/>
                </a:solidFill>
                <a:latin typeface="Albert Sans SemiBold"/>
                <a:ea typeface="Albert Sans SemiBold"/>
                <a:cs typeface="Albert Sans SemiBold"/>
                <a:sym typeface="Albert Sans SemiBold"/>
              </a:rPr>
              <a:t>Impedance		      b) Common-mode Input Impedance </a:t>
            </a:r>
            <a:r>
              <a:rPr lang="en" sz="1500">
                <a:solidFill>
                  <a:schemeClr val="dk1"/>
                </a:solidFill>
                <a:latin typeface="Albert Sans SemiBold"/>
                <a:ea typeface="Albert Sans SemiBold"/>
                <a:cs typeface="Albert Sans SemiBold"/>
                <a:sym typeface="Albert Sans SemiBold"/>
              </a:rPr>
              <a:t>                       </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0f083eb5f1_0_8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72" name="Google Shape;372;g30f083eb5f1_0_8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73" name="Google Shape;373;g30f083eb5f1_0_8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4" name="Google Shape;374;g30f083eb5f1_0_80"/>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75" name="Google Shape;375;g30f083eb5f1_0_8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76" name="Google Shape;376;g30f083eb5f1_0_8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77" name="Google Shape;377;g30f083eb5f1_0_80"/>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Clr>
                <a:schemeClr val="dk1"/>
              </a:buClr>
              <a:buSzPts val="1100"/>
              <a:buFont typeface="Arial"/>
              <a:buNone/>
            </a:pPr>
            <a:r>
              <a:rPr b="1" lang="en" sz="1700" u="sng">
                <a:solidFill>
                  <a:schemeClr val="dk1"/>
                </a:solidFill>
                <a:latin typeface="Albert Sans"/>
                <a:ea typeface="Albert Sans"/>
                <a:cs typeface="Albert Sans"/>
                <a:sym typeface="Albert Sans"/>
              </a:rPr>
              <a:t>Input Impedance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78" name="Google Shape;378;g30f083eb5f1_0_8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79" name="Google Shape;379;g30f083eb5f1_0_80"/>
          <p:cNvSpPr txBox="1"/>
          <p:nvPr/>
        </p:nvSpPr>
        <p:spPr>
          <a:xfrm>
            <a:off x="1149850" y="1728450"/>
            <a:ext cx="7077300" cy="191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differential input impedance is the total resistance between the inverting and the noninverting inputs, as illustrated in Fig. (a). It is measured by determining the change in bias current for a given change in differential input voltage.</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The common-mode input impedance is the resistance between each input and ground and is measured by determining the change in bias current for a given change in common-mode input voltage. It is depicted in Fig.  (b).</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0f083eb5f1_0_93"/>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385" name="Google Shape;385;g30f083eb5f1_0_93"/>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386" name="Google Shape;386;g30f083eb5f1_0_93"/>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g30f083eb5f1_0_93"/>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88" name="Google Shape;388;g30f083eb5f1_0_93"/>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389" name="Google Shape;389;g30f083eb5f1_0_93"/>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390" name="Google Shape;390;g30f083eb5f1_0_93"/>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Output</a:t>
            </a:r>
            <a:r>
              <a:rPr b="1" lang="en" sz="1700" u="sng">
                <a:solidFill>
                  <a:schemeClr val="dk1"/>
                </a:solidFill>
                <a:latin typeface="Albert Sans"/>
                <a:ea typeface="Albert Sans"/>
                <a:cs typeface="Albert Sans"/>
                <a:sym typeface="Albert Sans"/>
              </a:rPr>
              <a:t> Impedance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391" name="Google Shape;391;g30f083eb5f1_0_93"/>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392" name="Google Shape;392;g30f083eb5f1_0_93"/>
          <p:cNvSpPr txBox="1"/>
          <p:nvPr/>
        </p:nvSpPr>
        <p:spPr>
          <a:xfrm>
            <a:off x="1191313" y="1587075"/>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output impedance is the resistance viewed from the output terminal of the op-amp, as indicated in Fig</a:t>
            </a:r>
            <a:r>
              <a:rPr lang="en" sz="1500">
                <a:solidFill>
                  <a:schemeClr val="dk1"/>
                </a:solidFill>
                <a:latin typeface="Albert Sans SemiBold"/>
                <a:ea typeface="Albert Sans SemiBold"/>
                <a:cs typeface="Albert Sans SemiBold"/>
                <a:sym typeface="Albert Sans SemiBold"/>
              </a:rPr>
              <a:t>.</a:t>
            </a:r>
            <a:endParaRPr sz="1500">
              <a:solidFill>
                <a:schemeClr val="dk1"/>
              </a:solidFill>
              <a:latin typeface="Albert Sans SemiBold"/>
              <a:ea typeface="Albert Sans SemiBold"/>
              <a:cs typeface="Albert Sans SemiBold"/>
              <a:sym typeface="Albert Sans SemiBold"/>
            </a:endParaRPr>
          </a:p>
        </p:txBody>
      </p:sp>
      <p:sp>
        <p:nvSpPr>
          <p:cNvPr id="393" name="Google Shape;393;g30f083eb5f1_0_93"/>
          <p:cNvSpPr txBox="1"/>
          <p:nvPr/>
        </p:nvSpPr>
        <p:spPr>
          <a:xfrm>
            <a:off x="1263863" y="3990425"/>
            <a:ext cx="7077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lbert Sans SemiBold"/>
                <a:ea typeface="Albert Sans SemiBold"/>
                <a:cs typeface="Albert Sans SemiBold"/>
                <a:sym typeface="Albert Sans SemiBold"/>
              </a:rPr>
              <a:t>Op-amp output impedance</a:t>
            </a:r>
            <a:endParaRPr sz="1500">
              <a:solidFill>
                <a:schemeClr val="dk1"/>
              </a:solidFill>
              <a:latin typeface="Albert Sans SemiBold"/>
              <a:ea typeface="Albert Sans SemiBold"/>
              <a:cs typeface="Albert Sans SemiBold"/>
              <a:sym typeface="Albert Sans SemiBold"/>
            </a:endParaRPr>
          </a:p>
        </p:txBody>
      </p:sp>
      <p:pic>
        <p:nvPicPr>
          <p:cNvPr id="394" name="Google Shape;394;g30f083eb5f1_0_93"/>
          <p:cNvPicPr preferRelativeResize="0"/>
          <p:nvPr/>
        </p:nvPicPr>
        <p:blipFill>
          <a:blip r:embed="rId4">
            <a:alphaModFix/>
          </a:blip>
          <a:stretch>
            <a:fillRect/>
          </a:stretch>
        </p:blipFill>
        <p:spPr>
          <a:xfrm>
            <a:off x="3060300" y="2233563"/>
            <a:ext cx="3219450" cy="181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0"/>
                                        <p:tgtEl>
                                          <p:spTgt spid="394"/>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0f083eb5f1_0_111"/>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00" name="Google Shape;400;g30f083eb5f1_0_111"/>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01" name="Google Shape;401;g30f083eb5f1_0_111"/>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g30f083eb5f1_0_111"/>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03" name="Google Shape;403;g30f083eb5f1_0_111"/>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04" name="Google Shape;404;g30f083eb5f1_0_111"/>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05" name="Google Shape;405;g30f083eb5f1_0_111"/>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Slew Rate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406" name="Google Shape;406;g30f083eb5f1_0_111"/>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407" name="Google Shape;407;g30f083eb5f1_0_111"/>
          <p:cNvSpPr txBox="1"/>
          <p:nvPr/>
        </p:nvSpPr>
        <p:spPr>
          <a:xfrm>
            <a:off x="1191313" y="1587075"/>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Slew rate is defined as the maximum rate of change of output voltage in response to a step input voltage.</a:t>
            </a:r>
            <a:endParaRPr sz="1500">
              <a:solidFill>
                <a:schemeClr val="dk1"/>
              </a:solidFill>
              <a:latin typeface="Albert Sans SemiBold"/>
              <a:ea typeface="Albert Sans SemiBold"/>
              <a:cs typeface="Albert Sans SemiBold"/>
              <a:sym typeface="Albert Sans SemiBold"/>
            </a:endParaRPr>
          </a:p>
        </p:txBody>
      </p:sp>
      <p:sp>
        <p:nvSpPr>
          <p:cNvPr id="408" name="Google Shape;408;g30f083eb5f1_0_111"/>
          <p:cNvSpPr txBox="1"/>
          <p:nvPr/>
        </p:nvSpPr>
        <p:spPr>
          <a:xfrm>
            <a:off x="1263875" y="4434775"/>
            <a:ext cx="7814700" cy="646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Albert Sans SemiBold"/>
              <a:buAutoNum type="alphaLcParenR"/>
            </a:pPr>
            <a:r>
              <a:rPr lang="en" sz="1500">
                <a:solidFill>
                  <a:schemeClr val="dk1"/>
                </a:solidFill>
                <a:latin typeface="Albert Sans SemiBold"/>
                <a:ea typeface="Albert Sans SemiBold"/>
                <a:cs typeface="Albert Sans SemiBold"/>
                <a:sym typeface="Albert Sans SemiBold"/>
              </a:rPr>
              <a:t>Test Circuit				b) Step input voltage and resulting output voltage</a:t>
            </a:r>
            <a:endParaRPr sz="1500">
              <a:solidFill>
                <a:schemeClr val="dk1"/>
              </a:solidFill>
              <a:latin typeface="Albert Sans SemiBold"/>
              <a:ea typeface="Albert Sans SemiBold"/>
              <a:cs typeface="Albert Sans SemiBold"/>
              <a:sym typeface="Albert Sans SemiBold"/>
            </a:endParaRPr>
          </a:p>
        </p:txBody>
      </p:sp>
      <p:pic>
        <p:nvPicPr>
          <p:cNvPr id="409" name="Google Shape;409;g30f083eb5f1_0_111"/>
          <p:cNvPicPr preferRelativeResize="0"/>
          <p:nvPr/>
        </p:nvPicPr>
        <p:blipFill>
          <a:blip r:embed="rId4">
            <a:alphaModFix/>
          </a:blip>
          <a:stretch>
            <a:fillRect/>
          </a:stretch>
        </p:blipFill>
        <p:spPr>
          <a:xfrm>
            <a:off x="1191325" y="2129612"/>
            <a:ext cx="7814700" cy="236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0f083eb5f1_0_12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15" name="Google Shape;415;g30f083eb5f1_0_12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16" name="Google Shape;416;g30f083eb5f1_0_12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g30f083eb5f1_0_129"/>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18" name="Google Shape;418;g30f083eb5f1_0_12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19" name="Google Shape;419;g30f083eb5f1_0_12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20" name="Google Shape;420;g30f083eb5f1_0_129"/>
          <p:cNvSpPr txBox="1"/>
          <p:nvPr/>
        </p:nvSpPr>
        <p:spPr>
          <a:xfrm>
            <a:off x="478350" y="995025"/>
            <a:ext cx="8187300" cy="818400"/>
          </a:xfrm>
          <a:prstGeom prst="rect">
            <a:avLst/>
          </a:prstGeom>
          <a:noFill/>
          <a:ln>
            <a:noFill/>
          </a:ln>
        </p:spPr>
        <p:txBody>
          <a:bodyPr anchorCtr="0" anchor="t" bIns="34275" lIns="68575" spcFirstLastPara="1" rIns="68575" wrap="square" tIns="34275">
            <a:spAutoFit/>
          </a:bodyPr>
          <a:lstStyle/>
          <a:p>
            <a:pPr indent="0" lvl="0" marL="457200" rtl="0" algn="just">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rtl="0" algn="just">
              <a:spcBef>
                <a:spcPts val="100"/>
              </a:spcBef>
              <a:spcAft>
                <a:spcPts val="0"/>
              </a:spcAft>
              <a:buNone/>
            </a:pPr>
            <a:r>
              <a:rPr b="1" lang="en" sz="1700" u="sng">
                <a:solidFill>
                  <a:schemeClr val="dk1"/>
                </a:solidFill>
                <a:latin typeface="Albert Sans"/>
                <a:ea typeface="Albert Sans"/>
                <a:cs typeface="Albert Sans"/>
                <a:sym typeface="Albert Sans"/>
              </a:rPr>
              <a:t>Slew Rate</a:t>
            </a:r>
            <a:endParaRPr b="1" sz="1300">
              <a:solidFill>
                <a:schemeClr val="dk1"/>
              </a:solidFill>
              <a:latin typeface="Albert Sans"/>
              <a:ea typeface="Albert Sans"/>
              <a:cs typeface="Albert Sans"/>
              <a:sym typeface="Albert Sans"/>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421" name="Google Shape;421;g30f083eb5f1_0_12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Parameters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422" name="Google Shape;422;g30f083eb5f1_0_129"/>
          <p:cNvSpPr txBox="1"/>
          <p:nvPr/>
        </p:nvSpPr>
        <p:spPr>
          <a:xfrm>
            <a:off x="1191313" y="1587075"/>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Slew rate is measured with an op-amp connected as shown in Fig.(a).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 pulse is applied to the input and the resulting ideal output voltage is indicated in Fig.(b).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width of the input pulse must be sufficient to allow the output to “slew” from its lower limit to its upper limit. A certain time interval Δ𝑡 is required for the output voltage to go from its lower limit −𝑉𝑚𝑎𝑥 to its upper limit +𝑉𝑚𝑎𝑥 once the input step is applied.</a:t>
            </a:r>
            <a:endParaRPr sz="1500">
              <a:solidFill>
                <a:schemeClr val="dk1"/>
              </a:solidFill>
              <a:latin typeface="Albert Sans SemiBold"/>
              <a:ea typeface="Albert Sans SemiBold"/>
              <a:cs typeface="Albert Sans SemiBold"/>
              <a:sym typeface="Albert Sans SemiBold"/>
            </a:endParaRPr>
          </a:p>
        </p:txBody>
      </p:sp>
      <p:pic>
        <p:nvPicPr>
          <p:cNvPr id="423" name="Google Shape;423;g30f083eb5f1_0_129"/>
          <p:cNvPicPr preferRelativeResize="0"/>
          <p:nvPr/>
        </p:nvPicPr>
        <p:blipFill>
          <a:blip r:embed="rId4">
            <a:alphaModFix/>
          </a:blip>
          <a:stretch>
            <a:fillRect/>
          </a:stretch>
        </p:blipFill>
        <p:spPr>
          <a:xfrm>
            <a:off x="1263875" y="3441300"/>
            <a:ext cx="7077299"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g311663a3125_0_12"/>
          <p:cNvPicPr preferRelativeResize="0"/>
          <p:nvPr/>
        </p:nvPicPr>
        <p:blipFill rotWithShape="1">
          <a:blip r:embed="rId3">
            <a:alphaModFix/>
          </a:blip>
          <a:srcRect b="0" l="0" r="0" t="0"/>
          <a:stretch/>
        </p:blipFill>
        <p:spPr>
          <a:xfrm>
            <a:off x="0" y="0"/>
            <a:ext cx="3156966" cy="5143500"/>
          </a:xfrm>
          <a:prstGeom prst="rect">
            <a:avLst/>
          </a:prstGeom>
          <a:noFill/>
          <a:ln>
            <a:noFill/>
          </a:ln>
        </p:spPr>
      </p:pic>
      <p:sp>
        <p:nvSpPr>
          <p:cNvPr id="430" name="Google Shape;430;g311663a3125_0_12"/>
          <p:cNvSpPr txBox="1"/>
          <p:nvPr>
            <p:ph type="ctrTitle"/>
          </p:nvPr>
        </p:nvSpPr>
        <p:spPr>
          <a:xfrm>
            <a:off x="3344177" y="1126672"/>
            <a:ext cx="5629800" cy="10431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0070C0"/>
              </a:buClr>
              <a:buSzPts val="3300"/>
              <a:buFont typeface="Calibri"/>
              <a:buNone/>
            </a:pPr>
            <a:r>
              <a:rPr b="1" lang="en" sz="3300">
                <a:solidFill>
                  <a:srgbClr val="0070C0"/>
                </a:solidFill>
                <a:latin typeface="Calibri"/>
                <a:ea typeface="Calibri"/>
                <a:cs typeface="Calibri"/>
                <a:sym typeface="Calibri"/>
              </a:rPr>
              <a:t> </a:t>
            </a:r>
            <a:r>
              <a:rPr b="1" lang="en" sz="3300">
                <a:solidFill>
                  <a:srgbClr val="7F7F7F"/>
                </a:solidFill>
                <a:latin typeface="Calibri"/>
                <a:ea typeface="Calibri"/>
                <a:cs typeface="Calibri"/>
                <a:sym typeface="Calibri"/>
              </a:rPr>
              <a:t>Analog and Digital Fundamentals</a:t>
            </a:r>
            <a:endParaRPr b="1" sz="3300">
              <a:solidFill>
                <a:srgbClr val="7F7F7F"/>
              </a:solidFill>
              <a:latin typeface="Calibri"/>
              <a:ea typeface="Calibri"/>
              <a:cs typeface="Calibri"/>
              <a:sym typeface="Calibri"/>
            </a:endParaRPr>
          </a:p>
        </p:txBody>
      </p:sp>
      <p:sp>
        <p:nvSpPr>
          <p:cNvPr id="431" name="Google Shape;431;g311663a3125_0_12"/>
          <p:cNvSpPr/>
          <p:nvPr/>
        </p:nvSpPr>
        <p:spPr>
          <a:xfrm>
            <a:off x="0" y="3238"/>
            <a:ext cx="9144000" cy="841800"/>
          </a:xfrm>
          <a:prstGeom prst="rect">
            <a:avLst/>
          </a:prstGeom>
          <a:solidFill>
            <a:srgbClr val="5B1F1F"/>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g311663a3125_0_12"/>
          <p:cNvSpPr txBox="1"/>
          <p:nvPr>
            <p:ph idx="1" type="subTitle"/>
          </p:nvPr>
        </p:nvSpPr>
        <p:spPr>
          <a:xfrm>
            <a:off x="3199827" y="3015038"/>
            <a:ext cx="5817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Clr>
                <a:srgbClr val="595959"/>
              </a:buClr>
              <a:buSzPts val="2300"/>
              <a:buNone/>
            </a:pPr>
            <a:r>
              <a:rPr b="1" lang="en" sz="2300">
                <a:solidFill>
                  <a:srgbClr val="595959"/>
                </a:solidFill>
                <a:latin typeface="Calibri"/>
                <a:ea typeface="Calibri"/>
                <a:cs typeface="Calibri"/>
                <a:sym typeface="Calibri"/>
              </a:rPr>
              <a:t>Operational Amplifiers and Applications -  Basic OpAmp Circuits</a:t>
            </a:r>
            <a:endParaRPr b="1" sz="2300">
              <a:solidFill>
                <a:srgbClr val="595959"/>
              </a:solidFill>
              <a:latin typeface="Calibri"/>
              <a:ea typeface="Calibri"/>
              <a:cs typeface="Calibri"/>
              <a:sym typeface="Calibri"/>
            </a:endParaRPr>
          </a:p>
          <a:p>
            <a:pPr indent="0" lvl="0" marL="0" rtl="0" algn="ctr">
              <a:lnSpc>
                <a:spcPct val="90000"/>
              </a:lnSpc>
              <a:spcBef>
                <a:spcPts val="800"/>
              </a:spcBef>
              <a:spcAft>
                <a:spcPts val="0"/>
              </a:spcAft>
              <a:buClr>
                <a:schemeClr val="dk1"/>
              </a:buClr>
              <a:buSzPts val="1800"/>
              <a:buNone/>
            </a:pPr>
            <a:r>
              <a:t/>
            </a:r>
            <a:endParaRPr/>
          </a:p>
        </p:txBody>
      </p:sp>
      <p:sp>
        <p:nvSpPr>
          <p:cNvPr id="433" name="Google Shape;433;g311663a3125_0_12"/>
          <p:cNvSpPr txBox="1"/>
          <p:nvPr/>
        </p:nvSpPr>
        <p:spPr>
          <a:xfrm>
            <a:off x="2594610" y="-9584"/>
            <a:ext cx="3351900" cy="531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3000"/>
              <a:buFont typeface="Arial"/>
              <a:buNone/>
            </a:pPr>
            <a:r>
              <a:rPr b="0" i="0" lang="en" sz="3000" u="none" cap="none" strike="noStrike">
                <a:solidFill>
                  <a:srgbClr val="CA9749"/>
                </a:solidFill>
                <a:latin typeface="Bodoni"/>
                <a:ea typeface="Bodoni"/>
                <a:cs typeface="Bodoni"/>
                <a:sym typeface="Bodoni"/>
              </a:rPr>
              <a:t>GM University </a:t>
            </a:r>
            <a:endParaRPr b="0" i="0" sz="1100" u="none" cap="none" strike="noStrike">
              <a:solidFill>
                <a:srgbClr val="000000"/>
              </a:solidFill>
              <a:latin typeface="Arial"/>
              <a:ea typeface="Arial"/>
              <a:cs typeface="Arial"/>
              <a:sym typeface="Arial"/>
            </a:endParaRPr>
          </a:p>
        </p:txBody>
      </p:sp>
      <p:sp>
        <p:nvSpPr>
          <p:cNvPr id="434" name="Google Shape;434;g311663a3125_0_12"/>
          <p:cNvSpPr txBox="1"/>
          <p:nvPr/>
        </p:nvSpPr>
        <p:spPr>
          <a:xfrm>
            <a:off x="4055507" y="424124"/>
            <a:ext cx="17223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CA9749"/>
                </a:solidFill>
                <a:latin typeface="Bodoni"/>
                <a:ea typeface="Bodoni"/>
                <a:cs typeface="Bodoni"/>
                <a:sym typeface="Bodoni"/>
              </a:rPr>
              <a:t>Davanagere</a:t>
            </a:r>
            <a:endParaRPr b="0" i="0" sz="2100" u="none" cap="none" strike="noStrike">
              <a:solidFill>
                <a:schemeClr val="dk1"/>
              </a:solidFill>
              <a:latin typeface="Arial"/>
              <a:ea typeface="Arial"/>
              <a:cs typeface="Arial"/>
              <a:sym typeface="Arial"/>
            </a:endParaRPr>
          </a:p>
        </p:txBody>
      </p:sp>
      <p:pic>
        <p:nvPicPr>
          <p:cNvPr descr="A logo of a tree and book&#10;&#10;Description automatically generated" id="435" name="Google Shape;435;g311663a3125_0_12"/>
          <p:cNvPicPr preferRelativeResize="0"/>
          <p:nvPr/>
        </p:nvPicPr>
        <p:blipFill rotWithShape="1">
          <a:blip r:embed="rId4">
            <a:alphaModFix/>
          </a:blip>
          <a:srcRect b="14305" l="10983" r="10059" t="14977"/>
          <a:stretch/>
        </p:blipFill>
        <p:spPr>
          <a:xfrm>
            <a:off x="8056821" y="-9584"/>
            <a:ext cx="917058" cy="821366"/>
          </a:xfrm>
          <a:prstGeom prst="rect">
            <a:avLst/>
          </a:prstGeom>
          <a:noFill/>
          <a:ln>
            <a:noFill/>
          </a:ln>
        </p:spPr>
      </p:pic>
      <p:sp>
        <p:nvSpPr>
          <p:cNvPr id="436" name="Google Shape;436;g311663a3125_0_12"/>
          <p:cNvSpPr/>
          <p:nvPr/>
        </p:nvSpPr>
        <p:spPr>
          <a:xfrm rot="10800000">
            <a:off x="0" y="4719517"/>
            <a:ext cx="9144000" cy="4497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g311663a3125_0_12"/>
          <p:cNvSpPr txBox="1"/>
          <p:nvPr>
            <p:ph idx="10" type="dt"/>
          </p:nvPr>
        </p:nvSpPr>
        <p:spPr>
          <a:xfrm>
            <a:off x="0" y="4807374"/>
            <a:ext cx="9144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F2A982"/>
              </a:solidFill>
              <a:latin typeface="Calibri"/>
              <a:ea typeface="Calibri"/>
              <a:cs typeface="Calibri"/>
              <a:sym typeface="Calibri"/>
            </a:endParaRPr>
          </a:p>
          <a:p>
            <a:pPr indent="0" lvl="0" marL="1828800" rtl="0" algn="l">
              <a:lnSpc>
                <a:spcPct val="100000"/>
              </a:lnSpc>
              <a:spcBef>
                <a:spcPts val="0"/>
              </a:spcBef>
              <a:spcAft>
                <a:spcPts val="0"/>
              </a:spcAft>
              <a:buSzPts val="1100"/>
              <a:buNone/>
            </a:pPr>
            <a:r>
              <a:rPr b="1" lang="en" sz="1500">
                <a:solidFill>
                  <a:srgbClr val="F2A982"/>
                </a:solidFill>
                <a:latin typeface="Play"/>
                <a:ea typeface="Play"/>
                <a:cs typeface="Play"/>
                <a:sym typeface="Play"/>
              </a:rPr>
              <a:t>                      Faculty of Engineering and Technology                                      </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1000"/>
                                        <p:tgtEl>
                                          <p:spTgt spid="4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11663a3125_0_2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43" name="Google Shape;443;g311663a3125_0_2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44" name="Google Shape;444;g311663a3125_0_2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g311663a3125_0_29"/>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46" name="Google Shape;446;g311663a3125_0_2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47" name="Google Shape;447;g311663a3125_0_2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48" name="Google Shape;448;g311663a3125_0_2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Virtual ground (or) Virtual Short Circuit</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449" name="Google Shape;449;g311663a3125_0_29"/>
          <p:cNvPicPr preferRelativeResize="0"/>
          <p:nvPr/>
        </p:nvPicPr>
        <p:blipFill>
          <a:blip r:embed="rId4">
            <a:alphaModFix/>
          </a:blip>
          <a:stretch>
            <a:fillRect/>
          </a:stretch>
        </p:blipFill>
        <p:spPr>
          <a:xfrm>
            <a:off x="595462" y="1261346"/>
            <a:ext cx="3851717" cy="2620816"/>
          </a:xfrm>
          <a:prstGeom prst="rect">
            <a:avLst/>
          </a:prstGeom>
          <a:noFill/>
          <a:ln>
            <a:noFill/>
          </a:ln>
        </p:spPr>
      </p:pic>
      <p:sp>
        <p:nvSpPr>
          <p:cNvPr id="450" name="Google Shape;450;g311663a3125_0_29"/>
          <p:cNvSpPr txBox="1"/>
          <p:nvPr/>
        </p:nvSpPr>
        <p:spPr>
          <a:xfrm>
            <a:off x="2864700" y="2207575"/>
            <a:ext cx="17073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Vo</a:t>
            </a:r>
            <a:r>
              <a:rPr lang="en" sz="1500">
                <a:solidFill>
                  <a:schemeClr val="dk1"/>
                </a:solidFill>
              </a:rPr>
              <a:t>ut</a:t>
            </a:r>
            <a:r>
              <a:rPr lang="en" sz="1500">
                <a:solidFill>
                  <a:schemeClr val="dk1"/>
                </a:solidFill>
              </a:rPr>
              <a:t> = A (V</a:t>
            </a:r>
            <a:r>
              <a:rPr lang="en" sz="1100">
                <a:solidFill>
                  <a:schemeClr val="dk1"/>
                </a:solidFill>
              </a:rPr>
              <a:t>2</a:t>
            </a:r>
            <a:r>
              <a:rPr lang="en" sz="1500">
                <a:solidFill>
                  <a:schemeClr val="dk1"/>
                </a:solidFill>
              </a:rPr>
              <a:t>-V</a:t>
            </a:r>
            <a:r>
              <a:rPr lang="en" sz="1100">
                <a:solidFill>
                  <a:schemeClr val="dk1"/>
                </a:solidFill>
              </a:rPr>
              <a:t>1</a:t>
            </a:r>
            <a:r>
              <a:rPr lang="en" sz="1500">
                <a:solidFill>
                  <a:schemeClr val="dk1"/>
                </a:solidFill>
              </a:rPr>
              <a:t>)</a:t>
            </a:r>
            <a:endParaRPr sz="1500">
              <a:solidFill>
                <a:schemeClr val="dk1"/>
              </a:solidFill>
            </a:endParaRPr>
          </a:p>
        </p:txBody>
      </p:sp>
      <p:pic>
        <p:nvPicPr>
          <p:cNvPr id="451" name="Google Shape;451;g311663a3125_0_29"/>
          <p:cNvPicPr preferRelativeResize="0"/>
          <p:nvPr/>
        </p:nvPicPr>
        <p:blipFill>
          <a:blip r:embed="rId5">
            <a:alphaModFix/>
          </a:blip>
          <a:stretch>
            <a:fillRect/>
          </a:stretch>
        </p:blipFill>
        <p:spPr>
          <a:xfrm>
            <a:off x="4691775" y="1504797"/>
            <a:ext cx="4267200" cy="2318469"/>
          </a:xfrm>
          <a:prstGeom prst="rect">
            <a:avLst/>
          </a:prstGeom>
          <a:noFill/>
          <a:ln>
            <a:noFill/>
          </a:ln>
        </p:spPr>
      </p:pic>
      <p:sp>
        <p:nvSpPr>
          <p:cNvPr id="452" name="Google Shape;452;g311663a3125_0_29"/>
          <p:cNvSpPr txBox="1"/>
          <p:nvPr/>
        </p:nvSpPr>
        <p:spPr>
          <a:xfrm>
            <a:off x="1263863" y="3990425"/>
            <a:ext cx="70773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lbert Sans SemiBold"/>
                <a:ea typeface="Albert Sans SemiBold"/>
                <a:cs typeface="Albert Sans SemiBold"/>
                <a:sym typeface="Albert Sans SemiBold"/>
              </a:rPr>
              <a:t>         Fig (a) </a:t>
            </a:r>
            <a:r>
              <a:rPr lang="en" sz="1500">
                <a:solidFill>
                  <a:schemeClr val="dk1"/>
                </a:solidFill>
                <a:latin typeface="Albert Sans SemiBold"/>
                <a:ea typeface="Albert Sans SemiBold"/>
                <a:cs typeface="Albert Sans SemiBold"/>
                <a:sym typeface="Albert Sans SemiBold"/>
              </a:rPr>
              <a:t>Output</a:t>
            </a:r>
            <a:r>
              <a:rPr lang="en" sz="1500">
                <a:solidFill>
                  <a:schemeClr val="dk1"/>
                </a:solidFill>
                <a:latin typeface="Albert Sans SemiBold"/>
                <a:ea typeface="Albert Sans SemiBold"/>
                <a:cs typeface="Albert Sans SemiBold"/>
                <a:sym typeface="Albert Sans SemiBold"/>
              </a:rPr>
              <a:t> of OpAmp				Fig(b) Virtual ground </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1000"/>
                                        <p:tgtEl>
                                          <p:spTgt spid="449"/>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11663a3125_0_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58" name="Google Shape;458;g311663a3125_0_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59" name="Google Shape;459;g311663a3125_0_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g311663a3125_0_0"/>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61" name="Google Shape;461;g311663a3125_0_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62" name="Google Shape;462;g311663a3125_0_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63" name="Google Shape;463;g311663a3125_0_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Virtual ground (or) Virtual Short Circuit</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464" name="Google Shape;464;g311663a3125_0_0"/>
          <p:cNvSpPr txBox="1"/>
          <p:nvPr/>
        </p:nvSpPr>
        <p:spPr>
          <a:xfrm>
            <a:off x="750425" y="3941950"/>
            <a:ext cx="7390500" cy="73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b="1" sz="1500" u="sng">
              <a:solidFill>
                <a:schemeClr val="dk1"/>
              </a:solidFill>
              <a:latin typeface="Albert Sans"/>
              <a:ea typeface="Albert Sans"/>
              <a:cs typeface="Albert Sans"/>
              <a:sym typeface="Albert Sans"/>
            </a:endParaRPr>
          </a:p>
          <a:p>
            <a:pPr indent="0" lvl="0" marL="0" rtl="0" algn="just">
              <a:spcBef>
                <a:spcPts val="0"/>
              </a:spcBef>
              <a:spcAft>
                <a:spcPts val="0"/>
              </a:spcAft>
              <a:buNone/>
            </a:pPr>
            <a:r>
              <a:rPr b="1" lang="en" sz="1500" u="sng">
                <a:solidFill>
                  <a:schemeClr val="dk1"/>
                </a:solidFill>
                <a:latin typeface="Albert Sans"/>
                <a:ea typeface="Albert Sans"/>
                <a:cs typeface="Albert Sans"/>
                <a:sym typeface="Albert Sans"/>
              </a:rPr>
              <a:t>Zero Input Current:</a:t>
            </a:r>
            <a:r>
              <a:rPr lang="en" sz="1500">
                <a:solidFill>
                  <a:schemeClr val="dk1"/>
                </a:solidFill>
                <a:latin typeface="Albert Sans SemiBold"/>
                <a:ea typeface="Albert Sans SemiBold"/>
                <a:cs typeface="Albert Sans SemiBold"/>
                <a:sym typeface="Albert Sans SemiBold"/>
              </a:rPr>
              <a:t> Since the input resistance of an ideal op-amp is infinite, no current flows into an op-amp. This makes the input current zero,	I</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 I</a:t>
            </a:r>
            <a:r>
              <a:rPr lang="en" sz="1100">
                <a:solidFill>
                  <a:schemeClr val="dk1"/>
                </a:solidFill>
                <a:latin typeface="Albert Sans SemiBold"/>
                <a:ea typeface="Albert Sans SemiBold"/>
                <a:cs typeface="Albert Sans SemiBold"/>
                <a:sym typeface="Albert Sans SemiBold"/>
              </a:rPr>
              <a:t>2</a:t>
            </a:r>
            <a:r>
              <a:rPr lang="en" sz="1500">
                <a:solidFill>
                  <a:schemeClr val="dk1"/>
                </a:solidFill>
                <a:latin typeface="Albert Sans SemiBold"/>
                <a:ea typeface="Albert Sans SemiBold"/>
                <a:cs typeface="Albert Sans SemiBold"/>
                <a:sym typeface="Albert Sans SemiBold"/>
              </a:rPr>
              <a:t> = 0.</a:t>
            </a:r>
            <a:endParaRPr sz="1500">
              <a:solidFill>
                <a:schemeClr val="dk1"/>
              </a:solidFill>
              <a:latin typeface="Albert Sans SemiBold"/>
              <a:ea typeface="Albert Sans SemiBold"/>
              <a:cs typeface="Albert Sans SemiBold"/>
              <a:sym typeface="Albert Sans SemiBold"/>
            </a:endParaRPr>
          </a:p>
        </p:txBody>
      </p:sp>
      <p:sp>
        <p:nvSpPr>
          <p:cNvPr id="465" name="Google Shape;465;g311663a3125_0_0"/>
          <p:cNvSpPr txBox="1"/>
          <p:nvPr/>
        </p:nvSpPr>
        <p:spPr>
          <a:xfrm>
            <a:off x="750425" y="1097825"/>
            <a:ext cx="7390500" cy="73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u="sng">
                <a:solidFill>
                  <a:schemeClr val="dk1"/>
                </a:solidFill>
                <a:latin typeface="Albert Sans"/>
                <a:ea typeface="Albert Sans"/>
                <a:cs typeface="Albert Sans"/>
                <a:sym typeface="Albert Sans"/>
              </a:rPr>
              <a:t>Virtual Ground:</a:t>
            </a:r>
            <a:r>
              <a:rPr lang="en" sz="1500">
                <a:solidFill>
                  <a:schemeClr val="dk1"/>
                </a:solidFill>
                <a:latin typeface="Albert Sans SemiBold"/>
                <a:ea typeface="Albert Sans SemiBold"/>
                <a:cs typeface="Albert Sans SemiBold"/>
                <a:sym typeface="Albert Sans SemiBold"/>
              </a:rPr>
              <a:t> An ideal op-amp has an infinite gain. We know that output voltage 			𝑉𝑜=𝐴(𝑉</a:t>
            </a:r>
            <a:r>
              <a:rPr lang="en" sz="1100">
                <a:solidFill>
                  <a:schemeClr val="dk1"/>
                </a:solidFill>
                <a:latin typeface="Albert Sans SemiBold"/>
                <a:ea typeface="Albert Sans SemiBold"/>
                <a:cs typeface="Albert Sans SemiBold"/>
                <a:sym typeface="Albert Sans SemiBold"/>
              </a:rPr>
              <a:t>2</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That makes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2</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 (𝑉𝑜 / 𝐴).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If gain 𝐴 is infinite (because Voltage gain A = infinite for Ideal OpAmp), that means the difference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2</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=0, or </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2</a:t>
            </a:r>
            <a:r>
              <a:rPr lang="en" sz="1500">
                <a:solidFill>
                  <a:schemeClr val="dk1"/>
                </a:solidFill>
                <a:latin typeface="Albert Sans SemiBold"/>
                <a:ea typeface="Albert Sans SemiBold"/>
                <a:cs typeface="Albert Sans SemiBold"/>
                <a:sym typeface="Albert Sans SemiBold"/>
              </a:rPr>
              <a:t>.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Because</a:t>
            </a:r>
            <a:r>
              <a:rPr lang="en" sz="1500">
                <a:solidFill>
                  <a:schemeClr val="dk1"/>
                </a:solidFill>
                <a:latin typeface="Albert Sans SemiBold"/>
                <a:ea typeface="Albert Sans SemiBold"/>
                <a:cs typeface="Albert Sans SemiBold"/>
                <a:sym typeface="Albert Sans SemiBold"/>
              </a:rPr>
              <a:t> any number divided by infinity is equal to zero)</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This means that the input terminals of an op-amp are always at the same potential. Thus, if one terminal is grounded, the other one can be treated to be virtually grounded ( Fig(b)).</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sp>
        <p:nvSpPr>
          <p:cNvPr id="466" name="Google Shape;466;g311663a3125_0_0"/>
          <p:cNvSpPr txBox="1"/>
          <p:nvPr/>
        </p:nvSpPr>
        <p:spPr>
          <a:xfrm>
            <a:off x="2079150" y="2059575"/>
            <a:ext cx="626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11663a3125_0_131"/>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72" name="Google Shape;472;g311663a3125_0_131"/>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73" name="Google Shape;473;g311663a3125_0_131"/>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4" name="Google Shape;474;g311663a3125_0_131"/>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75" name="Google Shape;475;g311663a3125_0_131"/>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76" name="Google Shape;476;g311663a3125_0_131"/>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77" name="Google Shape;477;g311663a3125_0_131"/>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478" name="Google Shape;478;g311663a3125_0_131"/>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An amplifier which produces a phase shift of 180° between input and output is called inverting amplifier. Fig. shows an inverting amplifier using op-amp.</a:t>
            </a:r>
            <a:endParaRPr sz="1500">
              <a:solidFill>
                <a:schemeClr val="dk1"/>
              </a:solidFill>
              <a:latin typeface="Albert Sans SemiBold"/>
              <a:ea typeface="Albert Sans SemiBold"/>
              <a:cs typeface="Albert Sans SemiBold"/>
              <a:sym typeface="Albert Sans SemiBold"/>
            </a:endParaRPr>
          </a:p>
        </p:txBody>
      </p:sp>
      <p:pic>
        <p:nvPicPr>
          <p:cNvPr id="479" name="Google Shape;479;g311663a3125_0_131"/>
          <p:cNvPicPr preferRelativeResize="0"/>
          <p:nvPr/>
        </p:nvPicPr>
        <p:blipFill>
          <a:blip r:embed="rId4">
            <a:alphaModFix/>
          </a:blip>
          <a:stretch>
            <a:fillRect/>
          </a:stretch>
        </p:blipFill>
        <p:spPr>
          <a:xfrm>
            <a:off x="1630550" y="1881759"/>
            <a:ext cx="5316751" cy="2620816"/>
          </a:xfrm>
          <a:prstGeom prst="rect">
            <a:avLst/>
          </a:prstGeom>
          <a:noFill/>
          <a:ln>
            <a:noFill/>
          </a:ln>
        </p:spPr>
      </p:pic>
      <p:sp>
        <p:nvSpPr>
          <p:cNvPr id="480" name="Google Shape;480;g311663a3125_0_131"/>
          <p:cNvSpPr txBox="1"/>
          <p:nvPr/>
        </p:nvSpPr>
        <p:spPr>
          <a:xfrm>
            <a:off x="4939075" y="1698550"/>
            <a:ext cx="554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R</a:t>
            </a:r>
            <a:r>
              <a:rPr lang="en" sz="1100">
                <a:solidFill>
                  <a:schemeClr val="dk1"/>
                </a:solidFill>
              </a:rPr>
              <a:t>f</a:t>
            </a:r>
            <a:endParaRPr sz="1100">
              <a:solidFill>
                <a:schemeClr val="dk1"/>
              </a:solidFill>
            </a:endParaRPr>
          </a:p>
        </p:txBody>
      </p:sp>
      <p:sp>
        <p:nvSpPr>
          <p:cNvPr id="481" name="Google Shape;481;g311663a3125_0_131"/>
          <p:cNvSpPr txBox="1"/>
          <p:nvPr/>
        </p:nvSpPr>
        <p:spPr>
          <a:xfrm>
            <a:off x="2731600" y="2668525"/>
            <a:ext cx="435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R</a:t>
            </a:r>
            <a:r>
              <a:rPr lang="en" sz="1100">
                <a:solidFill>
                  <a:schemeClr val="dk1"/>
                </a:solidFill>
              </a:rPr>
              <a:t>1</a:t>
            </a:r>
            <a:endParaRPr sz="1100">
              <a:solidFill>
                <a:schemeClr val="dk1"/>
              </a:solidFill>
            </a:endParaRPr>
          </a:p>
        </p:txBody>
      </p:sp>
      <p:sp>
        <p:nvSpPr>
          <p:cNvPr id="482" name="Google Shape;482;g311663a3125_0_131"/>
          <p:cNvSpPr txBox="1"/>
          <p:nvPr/>
        </p:nvSpPr>
        <p:spPr>
          <a:xfrm>
            <a:off x="2731600" y="3207613"/>
            <a:ext cx="435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I</a:t>
            </a:r>
            <a:r>
              <a:rPr lang="en" sz="1100">
                <a:solidFill>
                  <a:schemeClr val="dk1"/>
                </a:solidFill>
              </a:rPr>
              <a:t>1</a:t>
            </a:r>
            <a:endParaRPr sz="1100">
              <a:solidFill>
                <a:schemeClr val="dk1"/>
              </a:solidFill>
            </a:endParaRPr>
          </a:p>
        </p:txBody>
      </p:sp>
      <p:sp>
        <p:nvSpPr>
          <p:cNvPr id="483" name="Google Shape;483;g311663a3125_0_131"/>
          <p:cNvSpPr txBox="1"/>
          <p:nvPr/>
        </p:nvSpPr>
        <p:spPr>
          <a:xfrm>
            <a:off x="3906175" y="2283663"/>
            <a:ext cx="435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I</a:t>
            </a:r>
            <a:r>
              <a:rPr lang="en" sz="1100">
                <a:solidFill>
                  <a:schemeClr val="dk1"/>
                </a:solidFill>
              </a:rPr>
              <a:t>f</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p:nvPr/>
        </p:nvSpPr>
        <p:spPr>
          <a:xfrm rot="10800000">
            <a:off x="7360499" y="-49"/>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14" name="Google Shape;114;p3"/>
          <p:cNvPicPr preferRelativeResize="0"/>
          <p:nvPr/>
        </p:nvPicPr>
        <p:blipFill rotWithShape="1">
          <a:blip r:embed="rId3">
            <a:alphaModFix/>
          </a:blip>
          <a:srcRect b="14298" l="10982" r="10059" t="14983"/>
          <a:stretch/>
        </p:blipFill>
        <p:spPr>
          <a:xfrm>
            <a:off x="8227012" y="6103"/>
            <a:ext cx="917058" cy="821367"/>
          </a:xfrm>
          <a:prstGeom prst="rect">
            <a:avLst/>
          </a:prstGeom>
          <a:noFill/>
          <a:ln>
            <a:noFill/>
          </a:ln>
        </p:spPr>
      </p:pic>
      <p:sp>
        <p:nvSpPr>
          <p:cNvPr id="115" name="Google Shape;115;p3"/>
          <p:cNvSpPr/>
          <p:nvPr/>
        </p:nvSpPr>
        <p:spPr>
          <a:xfrm rot="5400000">
            <a:off x="-2396676" y="2395951"/>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p3"/>
          <p:cNvSpPr/>
          <p:nvPr/>
        </p:nvSpPr>
        <p:spPr>
          <a:xfrm>
            <a:off x="412879" y="804433"/>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17" name="Google Shape;117;p3"/>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18" name="Google Shape;118;p3"/>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19" name="Google Shape;119;p3"/>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Operational Amplifiers</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120" name="Google Shape;120;p3"/>
          <p:cNvPicPr preferRelativeResize="0"/>
          <p:nvPr/>
        </p:nvPicPr>
        <p:blipFill>
          <a:blip r:embed="rId4">
            <a:alphaModFix/>
          </a:blip>
          <a:stretch>
            <a:fillRect/>
          </a:stretch>
        </p:blipFill>
        <p:spPr>
          <a:xfrm>
            <a:off x="524849" y="1056289"/>
            <a:ext cx="8445059" cy="2804024"/>
          </a:xfrm>
          <a:prstGeom prst="rect">
            <a:avLst/>
          </a:prstGeom>
          <a:noFill/>
          <a:ln>
            <a:noFill/>
          </a:ln>
        </p:spPr>
      </p:pic>
      <p:sp>
        <p:nvSpPr>
          <p:cNvPr id="121" name="Google Shape;121;p3"/>
          <p:cNvSpPr txBox="1"/>
          <p:nvPr/>
        </p:nvSpPr>
        <p:spPr>
          <a:xfrm>
            <a:off x="531439" y="4007239"/>
            <a:ext cx="80817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Circuit symbol and model of an op-amp</a:t>
            </a:r>
            <a:endParaRPr b="0" i="0" sz="1500" u="none" cap="none" strike="noStrike">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11663a3125_0_82"/>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489" name="Google Shape;489;g311663a3125_0_82"/>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490" name="Google Shape;490;g311663a3125_0_82"/>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1" name="Google Shape;491;g311663a3125_0_82"/>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492" name="Google Shape;492;g311663a3125_0_82"/>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493" name="Google Shape;493;g311663a3125_0_82"/>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494" name="Google Shape;494;g311663a3125_0_8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495" name="Google Shape;495;g311663a3125_0_82"/>
          <p:cNvSpPr txBox="1"/>
          <p:nvPr/>
        </p:nvSpPr>
        <p:spPr>
          <a:xfrm>
            <a:off x="750275" y="1152125"/>
            <a:ext cx="7077300" cy="94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From the circuit, the potential at node B, 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=0.</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From the concept of virtual ground, the two input terminals are at same potential. Therefore, the potential at node A, </a:t>
            </a:r>
            <a:endParaRPr sz="1500">
              <a:solidFill>
                <a:schemeClr val="dk1"/>
              </a:solidFill>
              <a:latin typeface="Albert Sans SemiBold"/>
              <a:ea typeface="Albert Sans SemiBold"/>
              <a:cs typeface="Albert Sans SemiBold"/>
              <a:sym typeface="Albert Sans SemiBold"/>
            </a:endParaRPr>
          </a:p>
          <a:p>
            <a:pPr indent="457200" lvl="0" marL="228600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𝐴</a:t>
            </a: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=0.</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From the circuit,</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pic>
        <p:nvPicPr>
          <p:cNvPr id="496" name="Google Shape;496;g311663a3125_0_82"/>
          <p:cNvPicPr preferRelativeResize="0"/>
          <p:nvPr/>
        </p:nvPicPr>
        <p:blipFill>
          <a:blip r:embed="rId4">
            <a:alphaModFix/>
          </a:blip>
          <a:stretch>
            <a:fillRect/>
          </a:stretch>
        </p:blipFill>
        <p:spPr>
          <a:xfrm>
            <a:off x="750275" y="2516750"/>
            <a:ext cx="6102649" cy="241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11663a3125_0_102"/>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02" name="Google Shape;502;g311663a3125_0_102"/>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03" name="Google Shape;503;g311663a3125_0_102"/>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g311663a3125_0_102"/>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05" name="Google Shape;505;g311663a3125_0_102"/>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06" name="Google Shape;506;g311663a3125_0_102"/>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07" name="Google Shape;507;g311663a3125_0_10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508" name="Google Shape;508;g311663a3125_0_102"/>
          <p:cNvPicPr preferRelativeResize="0"/>
          <p:nvPr/>
        </p:nvPicPr>
        <p:blipFill>
          <a:blip r:embed="rId4">
            <a:alphaModFix/>
          </a:blip>
          <a:stretch>
            <a:fillRect/>
          </a:stretch>
        </p:blipFill>
        <p:spPr>
          <a:xfrm>
            <a:off x="677262" y="1201659"/>
            <a:ext cx="6886575" cy="2333625"/>
          </a:xfrm>
          <a:prstGeom prst="rect">
            <a:avLst/>
          </a:prstGeom>
          <a:noFill/>
          <a:ln>
            <a:noFill/>
          </a:ln>
        </p:spPr>
      </p:pic>
      <p:sp>
        <p:nvSpPr>
          <p:cNvPr id="509" name="Google Shape;509;g311663a3125_0_102"/>
          <p:cNvSpPr txBox="1"/>
          <p:nvPr/>
        </p:nvSpPr>
        <p:spPr>
          <a:xfrm>
            <a:off x="796875" y="3535275"/>
            <a:ext cx="7390500" cy="73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Here (𝑅</a:t>
            </a:r>
            <a:r>
              <a:rPr lang="en" sz="1100">
                <a:solidFill>
                  <a:schemeClr val="dk1"/>
                </a:solidFill>
                <a:latin typeface="Albert Sans SemiBold"/>
                <a:ea typeface="Albert Sans SemiBold"/>
                <a:cs typeface="Albert Sans SemiBold"/>
                <a:sym typeface="Albert Sans SemiBold"/>
              </a:rPr>
              <a:t>𝑓</a:t>
            </a:r>
            <a:r>
              <a:rPr lang="en" sz="1500">
                <a:solidFill>
                  <a:schemeClr val="dk1"/>
                </a:solidFill>
                <a:latin typeface="Albert Sans SemiBold"/>
                <a:ea typeface="Albert Sans SemiBold"/>
                <a:cs typeface="Albert Sans SemiBold"/>
                <a:sym typeface="Albert Sans SemiBold"/>
              </a:rPr>
              <a:t>/𝑅</a:t>
            </a:r>
            <a:r>
              <a:rPr lang="en" sz="1100">
                <a:solidFill>
                  <a:schemeClr val="dk1"/>
                </a:solidFill>
                <a:latin typeface="Albert Sans SemiBold"/>
                <a:ea typeface="Albert Sans SemiBold"/>
                <a:cs typeface="Albert Sans SemiBold"/>
                <a:sym typeface="Albert Sans SemiBold"/>
              </a:rPr>
              <a:t>1</a:t>
            </a:r>
            <a:r>
              <a:rPr lang="en" sz="1500">
                <a:solidFill>
                  <a:schemeClr val="dk1"/>
                </a:solidFill>
                <a:latin typeface="Albert Sans SemiBold"/>
                <a:ea typeface="Albert Sans SemiBold"/>
                <a:cs typeface="Albert Sans SemiBold"/>
                <a:sym typeface="Albert Sans SemiBold"/>
              </a:rPr>
              <a:t>) is called the gain of the amplifier and negative sign indicates that the output is inverted.</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11663a3125_0_11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15" name="Google Shape;515;g311663a3125_0_11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16" name="Google Shape;516;g311663a3125_0_11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7" name="Google Shape;517;g311663a3125_0_118"/>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18" name="Google Shape;518;g311663a3125_0_11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19" name="Google Shape;519;g311663a3125_0_11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20" name="Google Shape;520;g311663a3125_0_11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521" name="Google Shape;521;g311663a3125_0_118"/>
          <p:cNvSpPr txBox="1"/>
          <p:nvPr/>
        </p:nvSpPr>
        <p:spPr>
          <a:xfrm>
            <a:off x="876750" y="4220350"/>
            <a:ext cx="73905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lbert Sans SemiBold"/>
                <a:ea typeface="Albert Sans SemiBold"/>
                <a:cs typeface="Albert Sans SemiBold"/>
                <a:sym typeface="Albert Sans SemiBold"/>
              </a:rPr>
              <a:t>Waveforms of Inverting Amplifier </a:t>
            </a:r>
            <a:endParaRPr sz="1500">
              <a:solidFill>
                <a:schemeClr val="dk1"/>
              </a:solidFill>
              <a:latin typeface="Albert Sans SemiBold"/>
              <a:ea typeface="Albert Sans SemiBold"/>
              <a:cs typeface="Albert Sans SemiBold"/>
              <a:sym typeface="Albert Sans SemiBold"/>
            </a:endParaRPr>
          </a:p>
        </p:txBody>
      </p:sp>
      <p:pic>
        <p:nvPicPr>
          <p:cNvPr id="522" name="Google Shape;522;g311663a3125_0_118"/>
          <p:cNvPicPr preferRelativeResize="0"/>
          <p:nvPr/>
        </p:nvPicPr>
        <p:blipFill>
          <a:blip r:embed="rId4">
            <a:alphaModFix/>
          </a:blip>
          <a:stretch>
            <a:fillRect/>
          </a:stretch>
        </p:blipFill>
        <p:spPr>
          <a:xfrm>
            <a:off x="436925" y="766300"/>
            <a:ext cx="7704000" cy="38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11663a3125_0_46"/>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28" name="Google Shape;528;g311663a3125_0_46"/>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29" name="Google Shape;529;g311663a3125_0_46"/>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0" name="Google Shape;530;g311663a3125_0_46"/>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31" name="Google Shape;531;g311663a3125_0_46"/>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32" name="Google Shape;532;g311663a3125_0_46"/>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33" name="Google Shape;533;g311663a3125_0_46"/>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Non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534" name="Google Shape;534;g311663a3125_0_46"/>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An amplifier which amplifies the input without producing any phase shift between input and output is called non-inverting amplifier. Fig shows a non-inverting amplifier using op-amp.</a:t>
            </a:r>
            <a:endParaRPr sz="1500">
              <a:solidFill>
                <a:schemeClr val="dk1"/>
              </a:solidFill>
              <a:latin typeface="Albert Sans SemiBold"/>
              <a:ea typeface="Albert Sans SemiBold"/>
              <a:cs typeface="Albert Sans SemiBold"/>
              <a:sym typeface="Albert Sans SemiBold"/>
            </a:endParaRPr>
          </a:p>
        </p:txBody>
      </p:sp>
      <p:pic>
        <p:nvPicPr>
          <p:cNvPr id="535" name="Google Shape;535;g311663a3125_0_46"/>
          <p:cNvPicPr preferRelativeResize="0"/>
          <p:nvPr/>
        </p:nvPicPr>
        <p:blipFill>
          <a:blip r:embed="rId4">
            <a:alphaModFix/>
          </a:blip>
          <a:stretch>
            <a:fillRect/>
          </a:stretch>
        </p:blipFill>
        <p:spPr>
          <a:xfrm>
            <a:off x="1678925" y="2043350"/>
            <a:ext cx="5219975" cy="2524625"/>
          </a:xfrm>
          <a:prstGeom prst="rect">
            <a:avLst/>
          </a:prstGeom>
          <a:noFill/>
          <a:ln>
            <a:noFill/>
          </a:ln>
        </p:spPr>
      </p:pic>
      <p:sp>
        <p:nvSpPr>
          <p:cNvPr id="536" name="Google Shape;536;g311663a3125_0_46"/>
          <p:cNvSpPr txBox="1"/>
          <p:nvPr/>
        </p:nvSpPr>
        <p:spPr>
          <a:xfrm>
            <a:off x="3753775" y="2657650"/>
            <a:ext cx="2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A</a:t>
            </a:r>
            <a:endParaRPr sz="1500">
              <a:solidFill>
                <a:schemeClr val="dk1"/>
              </a:solidFill>
            </a:endParaRPr>
          </a:p>
        </p:txBody>
      </p:sp>
      <p:sp>
        <p:nvSpPr>
          <p:cNvPr id="537" name="Google Shape;537;g311663a3125_0_46"/>
          <p:cNvSpPr txBox="1"/>
          <p:nvPr/>
        </p:nvSpPr>
        <p:spPr>
          <a:xfrm>
            <a:off x="3753775" y="3375350"/>
            <a:ext cx="2610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B</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11663a3125_0_14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43" name="Google Shape;543;g311663a3125_0_14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44" name="Google Shape;544;g311663a3125_0_14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5" name="Google Shape;545;g311663a3125_0_149"/>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46" name="Google Shape;546;g311663a3125_0_14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47" name="Google Shape;547;g311663a3125_0_14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48" name="Google Shape;548;g311663a3125_0_14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t>
            </a:r>
            <a:r>
              <a:rPr lang="en" sz="2700">
                <a:solidFill>
                  <a:schemeClr val="dk1"/>
                </a:solidFill>
                <a:latin typeface="Albert Sans ExtraBold"/>
                <a:ea typeface="Albert Sans ExtraBold"/>
                <a:cs typeface="Albert Sans ExtraBold"/>
                <a:sym typeface="Albert Sans ExtraBold"/>
              </a:rPr>
              <a:t>Non</a:t>
            </a:r>
            <a:r>
              <a:rPr lang="en" sz="2700">
                <a:solidFill>
                  <a:schemeClr val="dk1"/>
                </a:solidFill>
                <a:latin typeface="Albert Sans ExtraBold"/>
                <a:ea typeface="Albert Sans ExtraBold"/>
                <a:cs typeface="Albert Sans ExtraBold"/>
                <a:sym typeface="Albert Sans ExtraBold"/>
              </a:rPr>
              <a:t>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549" name="Google Shape;549;g311663a3125_0_149"/>
          <p:cNvSpPr txBox="1"/>
          <p:nvPr/>
        </p:nvSpPr>
        <p:spPr>
          <a:xfrm>
            <a:off x="750275" y="1152125"/>
            <a:ext cx="7077300" cy="94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From the circuit, the potential at node B, 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=𝑉𝑖𝑛.</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From the concept of virtual ground, the two input terminals are at same potential. </a:t>
            </a:r>
            <a:endParaRPr sz="1500">
              <a:solidFill>
                <a:schemeClr val="dk1"/>
              </a:solidFill>
              <a:latin typeface="Albert Sans SemiBold"/>
              <a:ea typeface="Albert Sans SemiBold"/>
              <a:cs typeface="Albert Sans SemiBold"/>
              <a:sym typeface="Albert Sans SemiBold"/>
            </a:endParaRPr>
          </a:p>
          <a:p>
            <a:pPr indent="45720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Therefore, the potential at node A, 	𝑉</a:t>
            </a:r>
            <a:r>
              <a:rPr lang="en" sz="1100">
                <a:solidFill>
                  <a:schemeClr val="dk1"/>
                </a:solidFill>
                <a:latin typeface="Albert Sans SemiBold"/>
                <a:ea typeface="Albert Sans SemiBold"/>
                <a:cs typeface="Albert Sans SemiBold"/>
                <a:sym typeface="Albert Sans SemiBold"/>
              </a:rPr>
              <a:t>𝐴</a:t>
            </a:r>
            <a:r>
              <a:rPr lang="en" sz="1500">
                <a:solidFill>
                  <a:schemeClr val="dk1"/>
                </a:solidFill>
                <a:latin typeface="Albert Sans SemiBold"/>
                <a:ea typeface="Albert Sans SemiBold"/>
                <a:cs typeface="Albert Sans SemiBold"/>
                <a:sym typeface="Albert Sans SemiBold"/>
              </a:rPr>
              <a:t>=</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𝑖𝑛</a:t>
            </a:r>
            <a:r>
              <a:rPr lang="en" sz="1500">
                <a:solidFill>
                  <a:schemeClr val="dk1"/>
                </a:solidFill>
                <a:latin typeface="Albert Sans SemiBold"/>
                <a:ea typeface="Albert Sans SemiBold"/>
                <a:cs typeface="Albert Sans SemiBold"/>
                <a:sym typeface="Albert Sans SemiBold"/>
              </a:rPr>
              <a:t>.</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pic>
        <p:nvPicPr>
          <p:cNvPr id="550" name="Google Shape;550;g311663a3125_0_149"/>
          <p:cNvPicPr preferRelativeResize="0"/>
          <p:nvPr/>
        </p:nvPicPr>
        <p:blipFill>
          <a:blip r:embed="rId4">
            <a:alphaModFix/>
          </a:blip>
          <a:stretch>
            <a:fillRect/>
          </a:stretch>
        </p:blipFill>
        <p:spPr>
          <a:xfrm>
            <a:off x="796000" y="2571750"/>
            <a:ext cx="7514075" cy="175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11663a3125_0_161"/>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56" name="Google Shape;556;g311663a3125_0_161"/>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57" name="Google Shape;557;g311663a3125_0_161"/>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g311663a3125_0_161"/>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59" name="Google Shape;559;g311663a3125_0_161"/>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60" name="Google Shape;560;g311663a3125_0_161"/>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61" name="Google Shape;561;g311663a3125_0_161"/>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t>
            </a:r>
            <a:r>
              <a:rPr lang="en" sz="2700">
                <a:solidFill>
                  <a:schemeClr val="dk1"/>
                </a:solidFill>
                <a:latin typeface="Albert Sans ExtraBold"/>
                <a:ea typeface="Albert Sans ExtraBold"/>
                <a:cs typeface="Albert Sans ExtraBold"/>
                <a:sym typeface="Albert Sans ExtraBold"/>
              </a:rPr>
              <a:t>Non</a:t>
            </a:r>
            <a:r>
              <a:rPr lang="en" sz="2700">
                <a:solidFill>
                  <a:schemeClr val="dk1"/>
                </a:solidFill>
                <a:latin typeface="Albert Sans ExtraBold"/>
                <a:ea typeface="Albert Sans ExtraBold"/>
                <a:cs typeface="Albert Sans ExtraBold"/>
                <a:sym typeface="Albert Sans ExtraBold"/>
              </a:rPr>
              <a:t>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562" name="Google Shape;562;g311663a3125_0_161"/>
          <p:cNvPicPr preferRelativeResize="0"/>
          <p:nvPr/>
        </p:nvPicPr>
        <p:blipFill>
          <a:blip r:embed="rId4">
            <a:alphaModFix/>
          </a:blip>
          <a:stretch>
            <a:fillRect/>
          </a:stretch>
        </p:blipFill>
        <p:spPr>
          <a:xfrm>
            <a:off x="1034075" y="1217788"/>
            <a:ext cx="6699651" cy="289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11663a3125_0_19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68" name="Google Shape;568;g311663a3125_0_19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69" name="Google Shape;569;g311663a3125_0_19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0" name="Google Shape;570;g311663a3125_0_194"/>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71" name="Google Shape;571;g311663a3125_0_19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72" name="Google Shape;572;g311663a3125_0_19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73" name="Google Shape;573;g311663a3125_0_19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Non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574" name="Google Shape;574;g311663a3125_0_194"/>
          <p:cNvPicPr preferRelativeResize="0"/>
          <p:nvPr/>
        </p:nvPicPr>
        <p:blipFill>
          <a:blip r:embed="rId4">
            <a:alphaModFix/>
          </a:blip>
          <a:stretch>
            <a:fillRect/>
          </a:stretch>
        </p:blipFill>
        <p:spPr>
          <a:xfrm>
            <a:off x="1263575" y="1240350"/>
            <a:ext cx="6448399" cy="313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311663a3125_0_173"/>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580" name="Google Shape;580;g311663a3125_0_173"/>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581" name="Google Shape;581;g311663a3125_0_173"/>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2" name="Google Shape;582;g311663a3125_0_173"/>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583" name="Google Shape;583;g311663a3125_0_173"/>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584" name="Google Shape;584;g311663a3125_0_173"/>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585" name="Google Shape;585;g311663a3125_0_173"/>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t>
            </a:r>
            <a:r>
              <a:rPr lang="en" sz="2700">
                <a:solidFill>
                  <a:schemeClr val="dk1"/>
                </a:solidFill>
                <a:latin typeface="Albert Sans ExtraBold"/>
                <a:ea typeface="Albert Sans ExtraBold"/>
                <a:cs typeface="Albert Sans ExtraBold"/>
                <a:sym typeface="Albert Sans ExtraBold"/>
              </a:rPr>
              <a:t>Non</a:t>
            </a:r>
            <a:r>
              <a:rPr lang="en" sz="2700">
                <a:solidFill>
                  <a:schemeClr val="dk1"/>
                </a:solidFill>
                <a:latin typeface="Albert Sans ExtraBold"/>
                <a:ea typeface="Albert Sans ExtraBold"/>
                <a:cs typeface="Albert Sans ExtraBold"/>
                <a:sym typeface="Albert Sans ExtraBold"/>
              </a:rPr>
              <a:t> Inverting Amplifier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586" name="Google Shape;586;g311663a3125_0_173"/>
          <p:cNvSpPr txBox="1"/>
          <p:nvPr/>
        </p:nvSpPr>
        <p:spPr>
          <a:xfrm>
            <a:off x="876750" y="4220350"/>
            <a:ext cx="73905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lbert Sans SemiBold"/>
                <a:ea typeface="Albert Sans SemiBold"/>
                <a:cs typeface="Albert Sans SemiBold"/>
                <a:sym typeface="Albert Sans SemiBold"/>
              </a:rPr>
              <a:t>Waveforms of Non Inverting Amplifier </a:t>
            </a:r>
            <a:endParaRPr sz="1500">
              <a:solidFill>
                <a:schemeClr val="dk1"/>
              </a:solidFill>
              <a:latin typeface="Albert Sans SemiBold"/>
              <a:ea typeface="Albert Sans SemiBold"/>
              <a:cs typeface="Albert Sans SemiBold"/>
              <a:sym typeface="Albert Sans SemiBold"/>
            </a:endParaRPr>
          </a:p>
        </p:txBody>
      </p:sp>
      <p:pic>
        <p:nvPicPr>
          <p:cNvPr id="587" name="Google Shape;587;g311663a3125_0_173"/>
          <p:cNvPicPr preferRelativeResize="0"/>
          <p:nvPr/>
        </p:nvPicPr>
        <p:blipFill>
          <a:blip r:embed="rId4">
            <a:alphaModFix/>
          </a:blip>
          <a:stretch>
            <a:fillRect/>
          </a:stretch>
        </p:blipFill>
        <p:spPr>
          <a:xfrm>
            <a:off x="1470200" y="1189650"/>
            <a:ext cx="5890301" cy="311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311663a3125_0_209"/>
          <p:cNvPicPr preferRelativeResize="0"/>
          <p:nvPr/>
        </p:nvPicPr>
        <p:blipFill rotWithShape="1">
          <a:blip r:embed="rId3">
            <a:alphaModFix/>
          </a:blip>
          <a:srcRect b="0" l="0" r="0" t="0"/>
          <a:stretch/>
        </p:blipFill>
        <p:spPr>
          <a:xfrm>
            <a:off x="0" y="0"/>
            <a:ext cx="3156966" cy="5143500"/>
          </a:xfrm>
          <a:prstGeom prst="rect">
            <a:avLst/>
          </a:prstGeom>
          <a:noFill/>
          <a:ln>
            <a:noFill/>
          </a:ln>
        </p:spPr>
      </p:pic>
      <p:sp>
        <p:nvSpPr>
          <p:cNvPr id="594" name="Google Shape;594;g311663a3125_0_209"/>
          <p:cNvSpPr txBox="1"/>
          <p:nvPr>
            <p:ph type="ctrTitle"/>
          </p:nvPr>
        </p:nvSpPr>
        <p:spPr>
          <a:xfrm>
            <a:off x="3344177" y="1126672"/>
            <a:ext cx="5629800" cy="10431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0070C0"/>
              </a:buClr>
              <a:buSzPts val="3300"/>
              <a:buFont typeface="Calibri"/>
              <a:buNone/>
            </a:pPr>
            <a:r>
              <a:rPr b="1" lang="en" sz="3300">
                <a:solidFill>
                  <a:srgbClr val="0070C0"/>
                </a:solidFill>
                <a:latin typeface="Calibri"/>
                <a:ea typeface="Calibri"/>
                <a:cs typeface="Calibri"/>
                <a:sym typeface="Calibri"/>
              </a:rPr>
              <a:t> </a:t>
            </a:r>
            <a:r>
              <a:rPr b="1" lang="en" sz="3300">
                <a:solidFill>
                  <a:srgbClr val="7F7F7F"/>
                </a:solidFill>
                <a:latin typeface="Calibri"/>
                <a:ea typeface="Calibri"/>
                <a:cs typeface="Calibri"/>
                <a:sym typeface="Calibri"/>
              </a:rPr>
              <a:t>Analog and Digital Fundamentals</a:t>
            </a:r>
            <a:endParaRPr b="1" sz="3300">
              <a:solidFill>
                <a:srgbClr val="7F7F7F"/>
              </a:solidFill>
              <a:latin typeface="Calibri"/>
              <a:ea typeface="Calibri"/>
              <a:cs typeface="Calibri"/>
              <a:sym typeface="Calibri"/>
            </a:endParaRPr>
          </a:p>
        </p:txBody>
      </p:sp>
      <p:sp>
        <p:nvSpPr>
          <p:cNvPr id="595" name="Google Shape;595;g311663a3125_0_209"/>
          <p:cNvSpPr/>
          <p:nvPr/>
        </p:nvSpPr>
        <p:spPr>
          <a:xfrm>
            <a:off x="0" y="3238"/>
            <a:ext cx="9144000" cy="841800"/>
          </a:xfrm>
          <a:prstGeom prst="rect">
            <a:avLst/>
          </a:prstGeom>
          <a:solidFill>
            <a:srgbClr val="5B1F1F"/>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g311663a3125_0_209"/>
          <p:cNvSpPr txBox="1"/>
          <p:nvPr>
            <p:ph idx="1" type="subTitle"/>
          </p:nvPr>
        </p:nvSpPr>
        <p:spPr>
          <a:xfrm>
            <a:off x="3199827" y="3015038"/>
            <a:ext cx="5817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Clr>
                <a:srgbClr val="595959"/>
              </a:buClr>
              <a:buSzPts val="2300"/>
              <a:buNone/>
            </a:pPr>
            <a:r>
              <a:rPr b="1" lang="en" sz="2300">
                <a:solidFill>
                  <a:srgbClr val="595959"/>
                </a:solidFill>
                <a:latin typeface="Calibri"/>
                <a:ea typeface="Calibri"/>
                <a:cs typeface="Calibri"/>
                <a:sym typeface="Calibri"/>
              </a:rPr>
              <a:t>Operational Amplifiers and Applications -  Linear Applications of OpAmps</a:t>
            </a:r>
            <a:endParaRPr b="1" sz="2300">
              <a:solidFill>
                <a:srgbClr val="595959"/>
              </a:solidFill>
              <a:latin typeface="Calibri"/>
              <a:ea typeface="Calibri"/>
              <a:cs typeface="Calibri"/>
              <a:sym typeface="Calibri"/>
            </a:endParaRPr>
          </a:p>
          <a:p>
            <a:pPr indent="0" lvl="0" marL="0" rtl="0" algn="ctr">
              <a:lnSpc>
                <a:spcPct val="90000"/>
              </a:lnSpc>
              <a:spcBef>
                <a:spcPts val="800"/>
              </a:spcBef>
              <a:spcAft>
                <a:spcPts val="0"/>
              </a:spcAft>
              <a:buClr>
                <a:schemeClr val="dk1"/>
              </a:buClr>
              <a:buSzPts val="1800"/>
              <a:buNone/>
            </a:pPr>
            <a:r>
              <a:t/>
            </a:r>
            <a:endParaRPr/>
          </a:p>
        </p:txBody>
      </p:sp>
      <p:sp>
        <p:nvSpPr>
          <p:cNvPr id="597" name="Google Shape;597;g311663a3125_0_209"/>
          <p:cNvSpPr txBox="1"/>
          <p:nvPr/>
        </p:nvSpPr>
        <p:spPr>
          <a:xfrm>
            <a:off x="2594610" y="-9584"/>
            <a:ext cx="3351900" cy="531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3000"/>
              <a:buFont typeface="Arial"/>
              <a:buNone/>
            </a:pPr>
            <a:r>
              <a:rPr b="0" i="0" lang="en" sz="3000" u="none" cap="none" strike="noStrike">
                <a:solidFill>
                  <a:srgbClr val="CA9749"/>
                </a:solidFill>
                <a:latin typeface="Bodoni"/>
                <a:ea typeface="Bodoni"/>
                <a:cs typeface="Bodoni"/>
                <a:sym typeface="Bodoni"/>
              </a:rPr>
              <a:t>GM University </a:t>
            </a:r>
            <a:endParaRPr b="0" i="0" sz="1100" u="none" cap="none" strike="noStrike">
              <a:solidFill>
                <a:srgbClr val="000000"/>
              </a:solidFill>
              <a:latin typeface="Arial"/>
              <a:ea typeface="Arial"/>
              <a:cs typeface="Arial"/>
              <a:sym typeface="Arial"/>
            </a:endParaRPr>
          </a:p>
        </p:txBody>
      </p:sp>
      <p:sp>
        <p:nvSpPr>
          <p:cNvPr id="598" name="Google Shape;598;g311663a3125_0_209"/>
          <p:cNvSpPr txBox="1"/>
          <p:nvPr/>
        </p:nvSpPr>
        <p:spPr>
          <a:xfrm>
            <a:off x="4055507" y="424124"/>
            <a:ext cx="17223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CA9749"/>
                </a:solidFill>
                <a:latin typeface="Bodoni"/>
                <a:ea typeface="Bodoni"/>
                <a:cs typeface="Bodoni"/>
                <a:sym typeface="Bodoni"/>
              </a:rPr>
              <a:t>Davanagere</a:t>
            </a:r>
            <a:endParaRPr b="0" i="0" sz="2100" u="none" cap="none" strike="noStrike">
              <a:solidFill>
                <a:schemeClr val="dk1"/>
              </a:solidFill>
              <a:latin typeface="Arial"/>
              <a:ea typeface="Arial"/>
              <a:cs typeface="Arial"/>
              <a:sym typeface="Arial"/>
            </a:endParaRPr>
          </a:p>
        </p:txBody>
      </p:sp>
      <p:pic>
        <p:nvPicPr>
          <p:cNvPr descr="A logo of a tree and book&#10;&#10;Description automatically generated" id="599" name="Google Shape;599;g311663a3125_0_209"/>
          <p:cNvPicPr preferRelativeResize="0"/>
          <p:nvPr/>
        </p:nvPicPr>
        <p:blipFill rotWithShape="1">
          <a:blip r:embed="rId4">
            <a:alphaModFix/>
          </a:blip>
          <a:srcRect b="14305" l="10983" r="10059" t="14977"/>
          <a:stretch/>
        </p:blipFill>
        <p:spPr>
          <a:xfrm>
            <a:off x="8056821" y="-9584"/>
            <a:ext cx="917058" cy="821366"/>
          </a:xfrm>
          <a:prstGeom prst="rect">
            <a:avLst/>
          </a:prstGeom>
          <a:noFill/>
          <a:ln>
            <a:noFill/>
          </a:ln>
        </p:spPr>
      </p:pic>
      <p:sp>
        <p:nvSpPr>
          <p:cNvPr id="600" name="Google Shape;600;g311663a3125_0_209"/>
          <p:cNvSpPr/>
          <p:nvPr/>
        </p:nvSpPr>
        <p:spPr>
          <a:xfrm rot="10800000">
            <a:off x="0" y="4719517"/>
            <a:ext cx="9144000" cy="4497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1" name="Google Shape;601;g311663a3125_0_209"/>
          <p:cNvSpPr txBox="1"/>
          <p:nvPr>
            <p:ph idx="10" type="dt"/>
          </p:nvPr>
        </p:nvSpPr>
        <p:spPr>
          <a:xfrm>
            <a:off x="0" y="4807374"/>
            <a:ext cx="9144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F2A982"/>
              </a:solidFill>
              <a:latin typeface="Calibri"/>
              <a:ea typeface="Calibri"/>
              <a:cs typeface="Calibri"/>
              <a:sym typeface="Calibri"/>
            </a:endParaRPr>
          </a:p>
          <a:p>
            <a:pPr indent="0" lvl="0" marL="1828800" rtl="0" algn="l">
              <a:lnSpc>
                <a:spcPct val="100000"/>
              </a:lnSpc>
              <a:spcBef>
                <a:spcPts val="0"/>
              </a:spcBef>
              <a:spcAft>
                <a:spcPts val="0"/>
              </a:spcAft>
              <a:buSzPts val="1100"/>
              <a:buNone/>
            </a:pPr>
            <a:r>
              <a:rPr b="1" lang="en" sz="1500">
                <a:solidFill>
                  <a:srgbClr val="F2A982"/>
                </a:solidFill>
                <a:latin typeface="Play"/>
                <a:ea typeface="Play"/>
                <a:cs typeface="Play"/>
                <a:sym typeface="Play"/>
              </a:rPr>
              <a:t>                      Faculty of Engineering and Technology                                      </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11663a3125_0_222"/>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07" name="Google Shape;607;g311663a3125_0_222"/>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08" name="Google Shape;608;g311663a3125_0_222"/>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9" name="Google Shape;609;g311663a3125_0_222"/>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610" name="Google Shape;610;g311663a3125_0_222"/>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11" name="Google Shape;611;g311663a3125_0_222"/>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12" name="Google Shape;612;g311663a3125_0_22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an Inverting adder (Summer)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613" name="Google Shape;613;g311663a3125_0_222"/>
          <p:cNvPicPr preferRelativeResize="0"/>
          <p:nvPr/>
        </p:nvPicPr>
        <p:blipFill>
          <a:blip r:embed="rId4">
            <a:alphaModFix/>
          </a:blip>
          <a:stretch>
            <a:fillRect/>
          </a:stretch>
        </p:blipFill>
        <p:spPr>
          <a:xfrm>
            <a:off x="850375" y="1261350"/>
            <a:ext cx="7927275" cy="363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0c0c36f4cb_0_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27" name="Google Shape;127;g30c0c36f4cb_0_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28" name="Google Shape;128;g30c0c36f4cb_0_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g30c0c36f4cb_0_8"/>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30" name="Google Shape;130;g30c0c36f4cb_0_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31" name="Google Shape;131;g30c0c36f4cb_0_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32" name="Google Shape;132;g30c0c36f4cb_0_8"/>
          <p:cNvSpPr txBox="1"/>
          <p:nvPr/>
        </p:nvSpPr>
        <p:spPr>
          <a:xfrm>
            <a:off x="350864" y="1546564"/>
            <a:ext cx="8081700" cy="565500"/>
          </a:xfrm>
          <a:prstGeom prst="rect">
            <a:avLst/>
          </a:prstGeom>
          <a:noFill/>
          <a:ln>
            <a:noFill/>
          </a:ln>
        </p:spPr>
        <p:txBody>
          <a:bodyPr anchorCtr="0" anchor="t" bIns="34275" lIns="68575" spcFirstLastPara="1" rIns="68575" wrap="square" tIns="34275">
            <a:spAutoFit/>
          </a:bodyPr>
          <a:lstStyle/>
          <a:p>
            <a:pPr indent="0" lvl="0" marL="457200" marR="0" rtl="0" algn="just">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An op-amp has two input terminals – an inverting input 𝑉</a:t>
            </a:r>
            <a:r>
              <a:rPr lang="en" sz="1100">
                <a:solidFill>
                  <a:srgbClr val="404040"/>
                </a:solidFill>
                <a:latin typeface="Albert Sans SemiBold"/>
                <a:ea typeface="Albert Sans SemiBold"/>
                <a:cs typeface="Albert Sans SemiBold"/>
                <a:sym typeface="Albert Sans SemiBold"/>
              </a:rPr>
              <a:t>1</a:t>
            </a:r>
            <a:r>
              <a:rPr lang="en" sz="1500">
                <a:solidFill>
                  <a:srgbClr val="404040"/>
                </a:solidFill>
                <a:latin typeface="Albert Sans SemiBold"/>
                <a:ea typeface="Albert Sans SemiBold"/>
                <a:cs typeface="Albert Sans SemiBold"/>
                <a:sym typeface="Albert Sans SemiBold"/>
              </a:rPr>
              <a:t> and a non-inverting input 𝑉</a:t>
            </a:r>
            <a:r>
              <a:rPr lang="en" sz="1100">
                <a:solidFill>
                  <a:srgbClr val="404040"/>
                </a:solidFill>
                <a:latin typeface="Albert Sans SemiBold"/>
                <a:ea typeface="Albert Sans SemiBold"/>
                <a:cs typeface="Albert Sans SemiBold"/>
                <a:sym typeface="Albert Sans SemiBold"/>
              </a:rPr>
              <a:t>2</a:t>
            </a:r>
            <a:r>
              <a:rPr lang="en" sz="1500">
                <a:solidFill>
                  <a:srgbClr val="404040"/>
                </a:solidFill>
                <a:latin typeface="Albert Sans SemiBold"/>
                <a:ea typeface="Albert Sans SemiBold"/>
                <a:cs typeface="Albert Sans SemiBold"/>
                <a:sym typeface="Albert Sans SemiBold"/>
              </a:rPr>
              <a:t>, and an output 𝑉𝑜.</a:t>
            </a:r>
            <a:endParaRPr b="0" i="0" sz="1500" u="none" cap="none" strike="noStrike">
              <a:solidFill>
                <a:schemeClr val="dk1"/>
              </a:solidFill>
              <a:latin typeface="Albert Sans SemiBold"/>
              <a:ea typeface="Albert Sans SemiBold"/>
              <a:cs typeface="Albert Sans SemiBold"/>
              <a:sym typeface="Albert Sans SemiBold"/>
            </a:endParaRPr>
          </a:p>
        </p:txBody>
      </p:sp>
      <p:sp>
        <p:nvSpPr>
          <p:cNvPr id="133" name="Google Shape;133;g30c0c36f4cb_0_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Operational Amplifiers</a:t>
            </a:r>
            <a:endParaRPr b="0" i="0" sz="2700" u="none" cap="none" strike="noStrike">
              <a:solidFill>
                <a:schemeClr val="dk1"/>
              </a:solidFill>
              <a:latin typeface="Albert Sans ExtraBold"/>
              <a:ea typeface="Albert Sans ExtraBold"/>
              <a:cs typeface="Albert Sans ExtraBold"/>
              <a:sym typeface="Albert Sans ExtraBold"/>
            </a:endParaRPr>
          </a:p>
        </p:txBody>
      </p:sp>
      <p:sp>
        <p:nvSpPr>
          <p:cNvPr id="134" name="Google Shape;134;g30c0c36f4cb_0_8"/>
          <p:cNvSpPr txBox="1"/>
          <p:nvPr/>
        </p:nvSpPr>
        <p:spPr>
          <a:xfrm>
            <a:off x="350864" y="2369426"/>
            <a:ext cx="8081700" cy="300000"/>
          </a:xfrm>
          <a:prstGeom prst="rect">
            <a:avLst/>
          </a:prstGeom>
          <a:noFill/>
          <a:ln>
            <a:noFill/>
          </a:ln>
        </p:spPr>
        <p:txBody>
          <a:bodyPr anchorCtr="0" anchor="t" bIns="34275" lIns="68575" spcFirstLastPara="1" rIns="68575" wrap="square" tIns="34275">
            <a:spAutoFit/>
          </a:bodyPr>
          <a:lstStyle/>
          <a:p>
            <a:pPr indent="457200" lvl="0" marL="0" marR="0" rtl="0" algn="just">
              <a:lnSpc>
                <a:spcPct val="100000"/>
              </a:lnSpc>
              <a:spcBef>
                <a:spcPts val="0"/>
              </a:spcBef>
              <a:spcAft>
                <a:spcPts val="0"/>
              </a:spcAft>
              <a:buClr>
                <a:srgbClr val="000000"/>
              </a:buClr>
              <a:buSzPts val="1500"/>
              <a:buFont typeface="Arial"/>
              <a:buNone/>
            </a:pPr>
            <a:r>
              <a:rPr lang="en" sz="1500">
                <a:solidFill>
                  <a:srgbClr val="404040"/>
                </a:solidFill>
                <a:latin typeface="Albert Sans SemiBold"/>
                <a:ea typeface="Albert Sans SemiBold"/>
                <a:cs typeface="Albert Sans SemiBold"/>
                <a:sym typeface="Albert Sans SemiBold"/>
              </a:rPr>
              <a:t>It requires two power supplies: +𝑉</a:t>
            </a:r>
            <a:r>
              <a:rPr lang="en" sz="1100">
                <a:solidFill>
                  <a:srgbClr val="404040"/>
                </a:solidFill>
                <a:latin typeface="Albert Sans SemiBold"/>
                <a:ea typeface="Albert Sans SemiBold"/>
                <a:cs typeface="Albert Sans SemiBold"/>
                <a:sym typeface="Albert Sans SemiBold"/>
              </a:rPr>
              <a:t>𝐶𝐶</a:t>
            </a:r>
            <a:r>
              <a:rPr lang="en" sz="1500">
                <a:solidFill>
                  <a:srgbClr val="404040"/>
                </a:solidFill>
                <a:latin typeface="Albert Sans SemiBold"/>
                <a:ea typeface="Albert Sans SemiBold"/>
                <a:cs typeface="Albert Sans SemiBold"/>
                <a:sym typeface="Albert Sans SemiBold"/>
              </a:rPr>
              <a:t> and −𝑉</a:t>
            </a:r>
            <a:r>
              <a:rPr lang="en" sz="1100">
                <a:solidFill>
                  <a:srgbClr val="404040"/>
                </a:solidFill>
                <a:latin typeface="Albert Sans SemiBold"/>
                <a:ea typeface="Albert Sans SemiBold"/>
                <a:cs typeface="Albert Sans SemiBold"/>
                <a:sym typeface="Albert Sans SemiBold"/>
              </a:rPr>
              <a:t>𝐸𝐸</a:t>
            </a:r>
            <a:r>
              <a:rPr lang="en" sz="1500">
                <a:solidFill>
                  <a:srgbClr val="404040"/>
                </a:solidFill>
                <a:latin typeface="Albert Sans SemiBold"/>
                <a:ea typeface="Albert Sans SemiBold"/>
                <a:cs typeface="Albert Sans SemiBold"/>
                <a:sym typeface="Albert Sans SemiBold"/>
              </a:rPr>
              <a:t>. </a:t>
            </a:r>
            <a:endParaRPr b="0" i="1" sz="1500" u="none" cap="none" strike="noStrike">
              <a:solidFill>
                <a:srgbClr val="404040"/>
              </a:solidFill>
              <a:latin typeface="Albert Sans SemiBold"/>
              <a:ea typeface="Albert Sans SemiBold"/>
              <a:cs typeface="Albert Sans SemiBold"/>
              <a:sym typeface="Albert Sans SemiBold"/>
            </a:endParaRPr>
          </a:p>
        </p:txBody>
      </p:sp>
      <p:sp>
        <p:nvSpPr>
          <p:cNvPr id="135" name="Google Shape;135;g30c0c36f4cb_0_8"/>
          <p:cNvSpPr txBox="1"/>
          <p:nvPr/>
        </p:nvSpPr>
        <p:spPr>
          <a:xfrm>
            <a:off x="350864" y="2987452"/>
            <a:ext cx="8081700" cy="5310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0"/>
              </a:spcBef>
              <a:spcAft>
                <a:spcPts val="0"/>
              </a:spcAft>
              <a:buClr>
                <a:srgbClr val="000000"/>
              </a:buClr>
              <a:buSzPts val="1500"/>
              <a:buFont typeface="Arial"/>
              <a:buNone/>
            </a:pPr>
            <a:r>
              <a:rPr lang="en" sz="1500">
                <a:solidFill>
                  <a:srgbClr val="404040"/>
                </a:solidFill>
                <a:latin typeface="Albert Sans SemiBold"/>
                <a:ea typeface="Albert Sans SemiBold"/>
                <a:cs typeface="Albert Sans SemiBold"/>
                <a:sym typeface="Albert Sans SemiBold"/>
              </a:rPr>
              <a:t>It has a very high input impedance 𝑍</a:t>
            </a:r>
            <a:r>
              <a:rPr lang="en" sz="1300">
                <a:solidFill>
                  <a:srgbClr val="404040"/>
                </a:solidFill>
                <a:latin typeface="Albert Sans SemiBold"/>
                <a:ea typeface="Albert Sans SemiBold"/>
                <a:cs typeface="Albert Sans SemiBold"/>
                <a:sym typeface="Albert Sans SemiBold"/>
              </a:rPr>
              <a:t>𝑖𝑛</a:t>
            </a:r>
            <a:r>
              <a:rPr lang="en" sz="1500">
                <a:solidFill>
                  <a:srgbClr val="404040"/>
                </a:solidFill>
                <a:latin typeface="Albert Sans SemiBold"/>
                <a:ea typeface="Albert Sans SemiBold"/>
                <a:cs typeface="Albert Sans SemiBold"/>
                <a:sym typeface="Albert Sans SemiBold"/>
              </a:rPr>
              <a:t>, a very low output impedance 𝑍</a:t>
            </a:r>
            <a:r>
              <a:rPr lang="en" sz="1300">
                <a:solidFill>
                  <a:srgbClr val="404040"/>
                </a:solidFill>
                <a:latin typeface="Albert Sans SemiBold"/>
                <a:ea typeface="Albert Sans SemiBold"/>
                <a:cs typeface="Albert Sans SemiBold"/>
                <a:sym typeface="Albert Sans SemiBold"/>
              </a:rPr>
              <a:t>𝑜𝑢𝑡</a:t>
            </a:r>
            <a:r>
              <a:rPr lang="en" sz="1500">
                <a:solidFill>
                  <a:srgbClr val="404040"/>
                </a:solidFill>
                <a:latin typeface="Albert Sans SemiBold"/>
                <a:ea typeface="Albert Sans SemiBold"/>
                <a:cs typeface="Albert Sans SemiBold"/>
                <a:sym typeface="Albert Sans SemiBold"/>
              </a:rPr>
              <a:t> and a very high gain 𝐴.</a:t>
            </a:r>
            <a:endParaRPr b="0" i="0" sz="1500" u="none" cap="none" strike="noStrike">
              <a:solidFill>
                <a:srgbClr val="404040"/>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11663a3125_0_24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19" name="Google Shape;619;g311663a3125_0_24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20" name="Google Shape;620;g311663a3125_0_24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g311663a3125_0_240"/>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622" name="Google Shape;622;g311663a3125_0_24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23" name="Google Shape;623;g311663a3125_0_24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24" name="Google Shape;624;g311663a3125_0_24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an Inverting adder (Summer)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625" name="Google Shape;625;g311663a3125_0_240"/>
          <p:cNvPicPr preferRelativeResize="0"/>
          <p:nvPr/>
        </p:nvPicPr>
        <p:blipFill>
          <a:blip r:embed="rId4">
            <a:alphaModFix/>
          </a:blip>
          <a:stretch>
            <a:fillRect/>
          </a:stretch>
        </p:blipFill>
        <p:spPr>
          <a:xfrm>
            <a:off x="749725" y="1099825"/>
            <a:ext cx="7644551" cy="3435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311663a3125_0_252"/>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31" name="Google Shape;631;g311663a3125_0_252"/>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32" name="Google Shape;632;g311663a3125_0_252"/>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g311663a3125_0_252"/>
          <p:cNvSpPr/>
          <p:nvPr/>
        </p:nvSpPr>
        <p:spPr>
          <a:xfrm>
            <a:off x="436929" y="1396959"/>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634" name="Google Shape;634;g311663a3125_0_252"/>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35" name="Google Shape;635;g311663a3125_0_252"/>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36" name="Google Shape;636;g311663a3125_0_25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an Inverting adder (Summer)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637" name="Google Shape;637;g311663a3125_0_252"/>
          <p:cNvPicPr preferRelativeResize="0"/>
          <p:nvPr/>
        </p:nvPicPr>
        <p:blipFill>
          <a:blip r:embed="rId4">
            <a:alphaModFix/>
          </a:blip>
          <a:stretch>
            <a:fillRect/>
          </a:stretch>
        </p:blipFill>
        <p:spPr>
          <a:xfrm>
            <a:off x="1078725" y="1071125"/>
            <a:ext cx="6872499" cy="3522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11f994d242_0_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43" name="Google Shape;643;g311f994d242_0_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44" name="Google Shape;644;g311f994d242_0_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g311f994d242_0_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46" name="Google Shape;646;g311f994d242_0_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47" name="Google Shape;647;g311f994d242_0_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Voltage Follower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648" name="Google Shape;648;g311f994d242_0_0"/>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A circuit in which the output voltage follows the input voltage is called voltage follower. Fig. shows a voltage follower circuit using an op-amp</a:t>
            </a:r>
            <a:endParaRPr sz="1500">
              <a:solidFill>
                <a:schemeClr val="dk1"/>
              </a:solidFill>
              <a:latin typeface="Albert Sans SemiBold"/>
              <a:ea typeface="Albert Sans SemiBold"/>
              <a:cs typeface="Albert Sans SemiBold"/>
              <a:sym typeface="Albert Sans SemiBold"/>
            </a:endParaRPr>
          </a:p>
        </p:txBody>
      </p:sp>
      <p:pic>
        <p:nvPicPr>
          <p:cNvPr id="649" name="Google Shape;649;g311f994d242_0_0"/>
          <p:cNvPicPr preferRelativeResize="0"/>
          <p:nvPr/>
        </p:nvPicPr>
        <p:blipFill>
          <a:blip r:embed="rId4">
            <a:alphaModFix/>
          </a:blip>
          <a:stretch>
            <a:fillRect/>
          </a:stretch>
        </p:blipFill>
        <p:spPr>
          <a:xfrm>
            <a:off x="2676550" y="1820350"/>
            <a:ext cx="3955675" cy="279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11f994d242_0_1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55" name="Google Shape;655;g311f994d242_0_1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56" name="Google Shape;656;g311f994d242_0_1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7" name="Google Shape;657;g311f994d242_0_1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58" name="Google Shape;658;g311f994d242_0_1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59" name="Google Shape;659;g311f994d242_0_1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Voltage Follower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660" name="Google Shape;660;g311f994d242_0_19"/>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circuit, the potential at node B,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𝑖𝑛</a:t>
            </a:r>
            <a:r>
              <a:rPr lang="en" sz="1500">
                <a:solidFill>
                  <a:schemeClr val="dk1"/>
                </a:solidFill>
                <a:latin typeface="Albert Sans SemiBold"/>
                <a:ea typeface="Albert Sans SemiBold"/>
                <a:cs typeface="Albert Sans SemiBold"/>
                <a:sym typeface="Albert Sans SemiBold"/>
              </a:rPr>
              <a:t>.</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From the concept of virtual ground, the two input terminals are at same potential.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Therefore, the potential at node A,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𝐴</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𝐵</a:t>
            </a: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𝑖𝑛</a:t>
            </a:r>
            <a:r>
              <a:rPr lang="en" sz="1500">
                <a:solidFill>
                  <a:schemeClr val="dk1"/>
                </a:solidFill>
                <a:latin typeface="Albert Sans SemiBold"/>
                <a:ea typeface="Albert Sans SemiBold"/>
                <a:cs typeface="Albert Sans SemiBold"/>
                <a:sym typeface="Albert Sans SemiBold"/>
              </a:rPr>
              <a:t>.</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node 𝐴 is directly connected to the output.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Hence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𝑉𝑜=𝑉</a:t>
            </a:r>
            <a:r>
              <a:rPr lang="en" sz="1100">
                <a:solidFill>
                  <a:schemeClr val="dk1"/>
                </a:solidFill>
                <a:latin typeface="Albert Sans SemiBold"/>
                <a:ea typeface="Albert Sans SemiBold"/>
                <a:cs typeface="Albert Sans SemiBold"/>
                <a:sym typeface="Albert Sans SemiBold"/>
              </a:rPr>
              <a:t>𝐴</a:t>
            </a:r>
            <a:endParaRPr sz="11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Now since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𝑉</a:t>
            </a:r>
            <a:r>
              <a:rPr lang="en" sz="1100">
                <a:solidFill>
                  <a:schemeClr val="dk1"/>
                </a:solidFill>
                <a:latin typeface="Albert Sans SemiBold"/>
                <a:ea typeface="Albert Sans SemiBold"/>
                <a:cs typeface="Albert Sans SemiBold"/>
                <a:sym typeface="Albert Sans SemiBold"/>
              </a:rPr>
              <a:t>𝐴</a:t>
            </a:r>
            <a:r>
              <a:rPr lang="en" sz="1500">
                <a:solidFill>
                  <a:schemeClr val="dk1"/>
                </a:solidFill>
                <a:latin typeface="Albert Sans SemiBold"/>
                <a:ea typeface="Albert Sans SemiBold"/>
                <a:cs typeface="Albert Sans SemiBold"/>
                <a:sym typeface="Albert Sans SemiBold"/>
              </a:rPr>
              <a:t>=𝑉𝑖𝑛,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457200" lvl="0" marL="137160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𝑽𝒐=𝑽𝒊𝒏</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Thus, the output voltage is equal to the input voltage.</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311f994d242_0_32"/>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66" name="Google Shape;666;g311f994d242_0_32"/>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67" name="Google Shape;667;g311f994d242_0_32"/>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8" name="Google Shape;668;g311f994d242_0_32"/>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69" name="Google Shape;669;g311f994d242_0_32"/>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70" name="Google Shape;670;g311f994d242_0_32"/>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Integrator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671" name="Google Shape;671;g311f994d242_0_32"/>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In an integrator circuit, the output is the integration of the input voltage. Fig. shows an integrator circuit using an op-amp.</a:t>
            </a:r>
            <a:endParaRPr sz="1500">
              <a:solidFill>
                <a:schemeClr val="dk1"/>
              </a:solidFill>
              <a:latin typeface="Albert Sans SemiBold"/>
              <a:ea typeface="Albert Sans SemiBold"/>
              <a:cs typeface="Albert Sans SemiBold"/>
              <a:sym typeface="Albert Sans SemiBold"/>
            </a:endParaRPr>
          </a:p>
        </p:txBody>
      </p:sp>
      <p:pic>
        <p:nvPicPr>
          <p:cNvPr id="672" name="Google Shape;672;g311f994d242_0_32"/>
          <p:cNvPicPr preferRelativeResize="0"/>
          <p:nvPr/>
        </p:nvPicPr>
        <p:blipFill>
          <a:blip r:embed="rId4">
            <a:alphaModFix/>
          </a:blip>
          <a:stretch>
            <a:fillRect/>
          </a:stretch>
        </p:blipFill>
        <p:spPr>
          <a:xfrm>
            <a:off x="1885637" y="1925700"/>
            <a:ext cx="5372729" cy="268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311f994d242_0_45"/>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78" name="Google Shape;678;g311f994d242_0_45"/>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79" name="Google Shape;679;g311f994d242_0_45"/>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0" name="Google Shape;680;g311f994d242_0_45"/>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81" name="Google Shape;681;g311f994d242_0_45"/>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82" name="Google Shape;682;g311f994d242_0_45"/>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Integrator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683" name="Google Shape;683;g311f994d242_0_45"/>
          <p:cNvPicPr preferRelativeResize="0"/>
          <p:nvPr/>
        </p:nvPicPr>
        <p:blipFill>
          <a:blip r:embed="rId4">
            <a:alphaModFix/>
          </a:blip>
          <a:stretch>
            <a:fillRect/>
          </a:stretch>
        </p:blipFill>
        <p:spPr>
          <a:xfrm>
            <a:off x="791800" y="1170950"/>
            <a:ext cx="7435200" cy="360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311f994d242_0_57"/>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689" name="Google Shape;689;g311f994d242_0_57"/>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690" name="Google Shape;690;g311f994d242_0_57"/>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1" name="Google Shape;691;g311f994d242_0_57"/>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692" name="Google Shape;692;g311f994d242_0_57"/>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693" name="Google Shape;693;g311f994d242_0_57"/>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Integrator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694" name="Google Shape;694;g311f994d242_0_57"/>
          <p:cNvPicPr preferRelativeResize="0"/>
          <p:nvPr/>
        </p:nvPicPr>
        <p:blipFill>
          <a:blip r:embed="rId4">
            <a:alphaModFix/>
          </a:blip>
          <a:stretch>
            <a:fillRect/>
          </a:stretch>
        </p:blipFill>
        <p:spPr>
          <a:xfrm>
            <a:off x="944649" y="910275"/>
            <a:ext cx="7193002" cy="3762075"/>
          </a:xfrm>
          <a:prstGeom prst="rect">
            <a:avLst/>
          </a:prstGeom>
          <a:noFill/>
          <a:ln>
            <a:noFill/>
          </a:ln>
        </p:spPr>
      </p:pic>
      <p:pic>
        <p:nvPicPr>
          <p:cNvPr id="695" name="Google Shape;695;g311f994d242_0_57"/>
          <p:cNvPicPr preferRelativeResize="0"/>
          <p:nvPr/>
        </p:nvPicPr>
        <p:blipFill>
          <a:blip r:embed="rId5">
            <a:alphaModFix/>
          </a:blip>
          <a:stretch>
            <a:fillRect/>
          </a:stretch>
        </p:blipFill>
        <p:spPr>
          <a:xfrm>
            <a:off x="944650" y="3936150"/>
            <a:ext cx="7490650" cy="82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311f994d242_0_6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01" name="Google Shape;701;g311f994d242_0_6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02" name="Google Shape;702;g311f994d242_0_6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3" name="Google Shape;703;g311f994d242_0_6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04" name="Google Shape;704;g311f994d242_0_6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05" name="Google Shape;705;g311f994d242_0_6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Differentiator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06" name="Google Shape;706;g311f994d242_0_69"/>
          <p:cNvSpPr txBox="1"/>
          <p:nvPr/>
        </p:nvSpPr>
        <p:spPr>
          <a:xfrm>
            <a:off x="750263" y="11738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In a differentiator circuit, the output is the differentiation of the input voltage. Fig.  shows a differentiator circuit using an op-amp.</a:t>
            </a:r>
            <a:endParaRPr sz="1500">
              <a:solidFill>
                <a:schemeClr val="dk1"/>
              </a:solidFill>
              <a:latin typeface="Albert Sans SemiBold"/>
              <a:ea typeface="Albert Sans SemiBold"/>
              <a:cs typeface="Albert Sans SemiBold"/>
              <a:sym typeface="Albert Sans SemiBold"/>
            </a:endParaRPr>
          </a:p>
        </p:txBody>
      </p:sp>
      <p:pic>
        <p:nvPicPr>
          <p:cNvPr id="707" name="Google Shape;707;g311f994d242_0_69"/>
          <p:cNvPicPr preferRelativeResize="0"/>
          <p:nvPr/>
        </p:nvPicPr>
        <p:blipFill>
          <a:blip r:embed="rId4">
            <a:alphaModFix/>
          </a:blip>
          <a:stretch>
            <a:fillRect/>
          </a:stretch>
        </p:blipFill>
        <p:spPr>
          <a:xfrm>
            <a:off x="1854849" y="1761100"/>
            <a:ext cx="5434299" cy="268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1000"/>
                                        <p:tgtEl>
                                          <p:spTgt spid="7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311f994d242_0_10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13" name="Google Shape;713;g311f994d242_0_10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14" name="Google Shape;714;g311f994d242_0_10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5" name="Google Shape;715;g311f994d242_0_10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16" name="Google Shape;716;g311f994d242_0_10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17" name="Google Shape;717;g311f994d242_0_10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Differentiator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718" name="Google Shape;718;g311f994d242_0_104"/>
          <p:cNvPicPr preferRelativeResize="0"/>
          <p:nvPr/>
        </p:nvPicPr>
        <p:blipFill>
          <a:blip r:embed="rId4">
            <a:alphaModFix/>
          </a:blip>
          <a:stretch>
            <a:fillRect/>
          </a:stretch>
        </p:blipFill>
        <p:spPr>
          <a:xfrm>
            <a:off x="936500" y="1135675"/>
            <a:ext cx="7204426" cy="35397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311f994d242_0_11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24" name="Google Shape;724;g311f994d242_0_11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25" name="Google Shape;725;g311f994d242_0_11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6" name="Google Shape;726;g311f994d242_0_11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27" name="Google Shape;727;g311f994d242_0_11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28" name="Google Shape;728;g311f994d242_0_11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Differentiator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pic>
        <p:nvPicPr>
          <p:cNvPr id="729" name="Google Shape;729;g311f994d242_0_114"/>
          <p:cNvPicPr preferRelativeResize="0"/>
          <p:nvPr/>
        </p:nvPicPr>
        <p:blipFill>
          <a:blip r:embed="rId4">
            <a:alphaModFix/>
          </a:blip>
          <a:stretch>
            <a:fillRect/>
          </a:stretch>
        </p:blipFill>
        <p:spPr>
          <a:xfrm>
            <a:off x="503200" y="1182450"/>
            <a:ext cx="8488349" cy="298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0c0c36f4cb_0_59"/>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41" name="Google Shape;141;g30c0c36f4cb_0_59"/>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42" name="Google Shape;142;g30c0c36f4cb_0_59"/>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g30c0c36f4cb_0_59"/>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44" name="Google Shape;144;g30c0c36f4cb_0_59"/>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45" name="Google Shape;145;g30c0c36f4cb_0_59"/>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46" name="Google Shape;146;g30c0c36f4cb_0_59"/>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Ideal and Practical</a:t>
            </a:r>
            <a:r>
              <a:rPr lang="en" sz="2700">
                <a:solidFill>
                  <a:schemeClr val="dk1"/>
                </a:solidFill>
                <a:latin typeface="Albert Sans ExtraBold"/>
                <a:ea typeface="Albert Sans ExtraBold"/>
                <a:cs typeface="Albert Sans ExtraBold"/>
                <a:sym typeface="Albert Sans ExtraBold"/>
              </a:rPr>
              <a:t> Op-Amp</a:t>
            </a:r>
            <a:endParaRPr b="0" i="0" sz="2700" u="none" cap="none" strike="noStrike">
              <a:solidFill>
                <a:schemeClr val="dk1"/>
              </a:solidFill>
              <a:latin typeface="Albert Sans ExtraBold"/>
              <a:ea typeface="Albert Sans ExtraBold"/>
              <a:cs typeface="Albert Sans ExtraBold"/>
              <a:sym typeface="Albert Sans ExtraBold"/>
            </a:endParaRPr>
          </a:p>
        </p:txBody>
      </p:sp>
      <p:pic>
        <p:nvPicPr>
          <p:cNvPr id="147" name="Google Shape;147;g30c0c36f4cb_0_59"/>
          <p:cNvPicPr preferRelativeResize="0"/>
          <p:nvPr/>
        </p:nvPicPr>
        <p:blipFill>
          <a:blip r:embed="rId4">
            <a:alphaModFix/>
          </a:blip>
          <a:stretch>
            <a:fillRect/>
          </a:stretch>
        </p:blipFill>
        <p:spPr>
          <a:xfrm>
            <a:off x="932200" y="1347914"/>
            <a:ext cx="7405658" cy="2804023"/>
          </a:xfrm>
          <a:prstGeom prst="rect">
            <a:avLst/>
          </a:prstGeom>
          <a:noFill/>
          <a:ln>
            <a:noFill/>
          </a:ln>
        </p:spPr>
      </p:pic>
      <p:sp>
        <p:nvSpPr>
          <p:cNvPr id="148" name="Google Shape;148;g30c0c36f4cb_0_59"/>
          <p:cNvSpPr txBox="1"/>
          <p:nvPr/>
        </p:nvSpPr>
        <p:spPr>
          <a:xfrm>
            <a:off x="531439" y="4329639"/>
            <a:ext cx="80817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Representation of ideal and practical op-amps</a:t>
            </a:r>
            <a:endParaRPr b="0" i="0" sz="1500" u="none" cap="none" strike="noStrike">
              <a:solidFill>
                <a:schemeClr val="dk1"/>
              </a:solidFill>
              <a:latin typeface="Albert Sans SemiBold"/>
              <a:ea typeface="Albert Sans SemiBold"/>
              <a:cs typeface="Albert Sans SemiBold"/>
              <a:sym typeface="Albert Sans SemiBold"/>
            </a:endParaRPr>
          </a:p>
        </p:txBody>
      </p:sp>
      <p:sp>
        <p:nvSpPr>
          <p:cNvPr id="149" name="Google Shape;149;g30c0c36f4cb_0_59"/>
          <p:cNvSpPr txBox="1"/>
          <p:nvPr/>
        </p:nvSpPr>
        <p:spPr>
          <a:xfrm>
            <a:off x="412875" y="3687850"/>
            <a:ext cx="29388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I</a:t>
            </a:r>
            <a:r>
              <a:rPr lang="en" sz="1500">
                <a:solidFill>
                  <a:srgbClr val="404040"/>
                </a:solidFill>
                <a:latin typeface="Albert Sans SemiBold"/>
                <a:ea typeface="Albert Sans SemiBold"/>
                <a:cs typeface="Albert Sans SemiBold"/>
                <a:sym typeface="Albert Sans SemiBold"/>
              </a:rPr>
              <a:t>deal op-amps</a:t>
            </a:r>
            <a:endParaRPr b="0" i="0" sz="1500" u="none" cap="none" strike="noStrike">
              <a:solidFill>
                <a:schemeClr val="dk1"/>
              </a:solidFill>
              <a:latin typeface="Albert Sans SemiBold"/>
              <a:ea typeface="Albert Sans SemiBold"/>
              <a:cs typeface="Albert Sans SemiBold"/>
              <a:sym typeface="Albert Sans SemiBold"/>
            </a:endParaRPr>
          </a:p>
        </p:txBody>
      </p:sp>
      <p:sp>
        <p:nvSpPr>
          <p:cNvPr id="150" name="Google Shape;150;g30c0c36f4cb_0_59"/>
          <p:cNvSpPr txBox="1"/>
          <p:nvPr/>
        </p:nvSpPr>
        <p:spPr>
          <a:xfrm>
            <a:off x="4712850" y="3777225"/>
            <a:ext cx="2938800" cy="300000"/>
          </a:xfrm>
          <a:prstGeom prst="rect">
            <a:avLst/>
          </a:prstGeom>
          <a:noFill/>
          <a:ln>
            <a:noFill/>
          </a:ln>
        </p:spPr>
        <p:txBody>
          <a:bodyPr anchorCtr="0" anchor="t" bIns="34275" lIns="68575" spcFirstLastPara="1" rIns="68575" wrap="square" tIns="34275">
            <a:spAutoFit/>
          </a:bodyPr>
          <a:lstStyle/>
          <a:p>
            <a:pPr indent="457200" lvl="0" marL="0" marR="0" rtl="0" algn="ctr">
              <a:lnSpc>
                <a:spcPct val="115000"/>
              </a:lnSpc>
              <a:spcBef>
                <a:spcPts val="100"/>
              </a:spcBef>
              <a:spcAft>
                <a:spcPts val="0"/>
              </a:spcAft>
              <a:buClr>
                <a:schemeClr val="dk1"/>
              </a:buClr>
              <a:buSzPts val="1100"/>
              <a:buFont typeface="Arial"/>
              <a:buNone/>
            </a:pPr>
            <a:r>
              <a:rPr lang="en" sz="1500">
                <a:solidFill>
                  <a:srgbClr val="404040"/>
                </a:solidFill>
                <a:latin typeface="Albert Sans SemiBold"/>
                <a:ea typeface="Albert Sans SemiBold"/>
                <a:cs typeface="Albert Sans SemiBold"/>
                <a:sym typeface="Albert Sans SemiBold"/>
              </a:rPr>
              <a:t>P</a:t>
            </a:r>
            <a:r>
              <a:rPr lang="en" sz="1500">
                <a:solidFill>
                  <a:srgbClr val="404040"/>
                </a:solidFill>
                <a:latin typeface="Albert Sans SemiBold"/>
                <a:ea typeface="Albert Sans SemiBold"/>
                <a:cs typeface="Albert Sans SemiBold"/>
                <a:sym typeface="Albert Sans SemiBold"/>
              </a:rPr>
              <a:t>ractical </a:t>
            </a:r>
            <a:r>
              <a:rPr lang="en" sz="1500">
                <a:solidFill>
                  <a:srgbClr val="404040"/>
                </a:solidFill>
                <a:latin typeface="Albert Sans SemiBold"/>
                <a:ea typeface="Albert Sans SemiBold"/>
                <a:cs typeface="Albert Sans SemiBold"/>
                <a:sym typeface="Albert Sans SemiBold"/>
              </a:rPr>
              <a:t>op-amps</a:t>
            </a:r>
            <a:endParaRPr b="0" i="0" sz="1500" u="none" cap="none" strike="noStrike">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311f994d242_0_125"/>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35" name="Google Shape;735;g311f994d242_0_125"/>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36" name="Google Shape;736;g311f994d242_0_125"/>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7" name="Google Shape;737;g311f994d242_0_125"/>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38" name="Google Shape;738;g311f994d242_0_125"/>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39" name="Google Shape;739;g311f994d242_0_125"/>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Comparator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40" name="Google Shape;740;g311f994d242_0_125"/>
          <p:cNvSpPr txBox="1"/>
          <p:nvPr/>
        </p:nvSpPr>
        <p:spPr>
          <a:xfrm>
            <a:off x="750263" y="110330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In a comparator circuit, which compares a signal voltage applied at one point of the op amp with a known reference voltage at other input.</a:t>
            </a:r>
            <a:endParaRPr sz="1500">
              <a:solidFill>
                <a:schemeClr val="dk1"/>
              </a:solidFill>
              <a:latin typeface="Albert Sans SemiBold"/>
              <a:ea typeface="Albert Sans SemiBold"/>
              <a:cs typeface="Albert Sans SemiBold"/>
              <a:sym typeface="Albert Sans SemiBold"/>
            </a:endParaRPr>
          </a:p>
        </p:txBody>
      </p:sp>
      <p:pic>
        <p:nvPicPr>
          <p:cNvPr id="741" name="Google Shape;741;g311f994d242_0_125"/>
          <p:cNvPicPr preferRelativeResize="0"/>
          <p:nvPr/>
        </p:nvPicPr>
        <p:blipFill>
          <a:blip r:embed="rId4">
            <a:alphaModFix/>
          </a:blip>
          <a:stretch>
            <a:fillRect/>
          </a:stretch>
        </p:blipFill>
        <p:spPr>
          <a:xfrm>
            <a:off x="2123575" y="1749800"/>
            <a:ext cx="4896850" cy="2032750"/>
          </a:xfrm>
          <a:prstGeom prst="rect">
            <a:avLst/>
          </a:prstGeom>
          <a:noFill/>
          <a:ln>
            <a:noFill/>
          </a:ln>
        </p:spPr>
      </p:pic>
      <p:sp>
        <p:nvSpPr>
          <p:cNvPr id="742" name="Google Shape;742;g311f994d242_0_125"/>
          <p:cNvSpPr txBox="1"/>
          <p:nvPr/>
        </p:nvSpPr>
        <p:spPr>
          <a:xfrm>
            <a:off x="937938" y="378255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Figure shows the circuit diagram of an inverting comparator with the reference voltage Vref applied at the non inverting input. The input signal is applied at the inverting input.</a:t>
            </a:r>
            <a:endParaRPr sz="1500">
              <a:solidFill>
                <a:schemeClr val="dk1"/>
              </a:solidFill>
              <a:latin typeface="Albert Sans SemiBold"/>
              <a:ea typeface="Albert Sans SemiBold"/>
              <a:cs typeface="Albert Sans SemiBold"/>
              <a:sym typeface="Albert Sans SemiBold"/>
            </a:endParaRPr>
          </a:p>
        </p:txBody>
      </p:sp>
      <p:sp>
        <p:nvSpPr>
          <p:cNvPr id="743" name="Google Shape;743;g311f994d242_0_125"/>
          <p:cNvSpPr txBox="1"/>
          <p:nvPr/>
        </p:nvSpPr>
        <p:spPr>
          <a:xfrm>
            <a:off x="3131875" y="1273925"/>
            <a:ext cx="6028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311f994d242_0_138"/>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49" name="Google Shape;749;g311f994d242_0_138"/>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50" name="Google Shape;750;g311f994d242_0_138"/>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1" name="Google Shape;751;g311f994d242_0_138"/>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52" name="Google Shape;752;g311f994d242_0_138"/>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53" name="Google Shape;753;g311f994d242_0_138"/>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Comparator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54" name="Google Shape;754;g311f994d242_0_138"/>
          <p:cNvSpPr txBox="1"/>
          <p:nvPr/>
        </p:nvSpPr>
        <p:spPr>
          <a:xfrm>
            <a:off x="750263" y="110330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When the input voltage Vin is greater than the reference voltage Vref, The output voltage is maximum negative level -Vsat(</a:t>
            </a:r>
            <a:r>
              <a:rPr lang="en" sz="1500">
                <a:solidFill>
                  <a:srgbClr val="1F1F1F"/>
                </a:solidFill>
                <a:highlight>
                  <a:srgbClr val="FFFFFF"/>
                </a:highlight>
              </a:rPr>
              <a:t> ≃</a:t>
            </a:r>
            <a:r>
              <a:rPr lang="en" sz="1500">
                <a:solidFill>
                  <a:schemeClr val="dk1"/>
                </a:solidFill>
                <a:latin typeface="Albert Sans SemiBold"/>
                <a:ea typeface="Albert Sans SemiBold"/>
                <a:cs typeface="Albert Sans SemiBold"/>
                <a:sym typeface="Albert Sans SemiBold"/>
              </a:rPr>
              <a:t>-Vcc)</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When the input voltage Vin is less than the reference voltage Vref, The output voltage is maximum positive level +Vsat(</a:t>
            </a:r>
            <a:r>
              <a:rPr lang="en" sz="1500">
                <a:solidFill>
                  <a:srgbClr val="1F1F1F"/>
                </a:solidFill>
                <a:highlight>
                  <a:srgbClr val="FFFFFF"/>
                </a:highlight>
              </a:rPr>
              <a:t> ≃</a:t>
            </a:r>
            <a:r>
              <a:rPr lang="en" sz="1500">
                <a:solidFill>
                  <a:schemeClr val="dk1"/>
                </a:solidFill>
                <a:latin typeface="Albert Sans SemiBold"/>
                <a:ea typeface="Albert Sans SemiBold"/>
                <a:cs typeface="Albert Sans SemiBold"/>
                <a:sym typeface="Albert Sans SemiBold"/>
              </a:rPr>
              <a:t>+Vcc)</a:t>
            </a:r>
            <a:endParaRPr sz="1500">
              <a:solidFill>
                <a:schemeClr val="dk1"/>
              </a:solidFill>
              <a:latin typeface="Albert Sans SemiBold"/>
              <a:ea typeface="Albert Sans SemiBold"/>
              <a:cs typeface="Albert Sans SemiBold"/>
              <a:sym typeface="Albert Sans SemiBold"/>
            </a:endParaRPr>
          </a:p>
          <a:p>
            <a:pPr indent="0" lvl="0" marL="0" rtl="0" algn="just">
              <a:spcBef>
                <a:spcPts val="0"/>
              </a:spcBef>
              <a:spcAft>
                <a:spcPts val="0"/>
              </a:spcAft>
              <a:buNone/>
            </a:pPr>
            <a:r>
              <a:t/>
            </a:r>
            <a:endParaRPr sz="1500">
              <a:solidFill>
                <a:schemeClr val="dk1"/>
              </a:solidFill>
              <a:latin typeface="Albert Sans SemiBold"/>
              <a:ea typeface="Albert Sans SemiBold"/>
              <a:cs typeface="Albert Sans SemiBold"/>
              <a:sym typeface="Albert Sans SemiBold"/>
            </a:endParaRPr>
          </a:p>
        </p:txBody>
      </p:sp>
      <p:pic>
        <p:nvPicPr>
          <p:cNvPr id="755" name="Google Shape;755;g311f994d242_0_138"/>
          <p:cNvPicPr preferRelativeResize="0"/>
          <p:nvPr/>
        </p:nvPicPr>
        <p:blipFill>
          <a:blip r:embed="rId4">
            <a:alphaModFix/>
          </a:blip>
          <a:stretch>
            <a:fillRect/>
          </a:stretch>
        </p:blipFill>
        <p:spPr>
          <a:xfrm>
            <a:off x="3862025" y="2571750"/>
            <a:ext cx="4892924" cy="2052199"/>
          </a:xfrm>
          <a:prstGeom prst="rect">
            <a:avLst/>
          </a:prstGeom>
          <a:noFill/>
          <a:ln>
            <a:noFill/>
          </a:ln>
        </p:spPr>
      </p:pic>
      <p:sp>
        <p:nvSpPr>
          <p:cNvPr id="756" name="Google Shape;756;g311f994d242_0_138"/>
          <p:cNvSpPr txBox="1"/>
          <p:nvPr/>
        </p:nvSpPr>
        <p:spPr>
          <a:xfrm>
            <a:off x="1002725" y="2052200"/>
            <a:ext cx="81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sp>
        <p:nvSpPr>
          <p:cNvPr id="757" name="Google Shape;757;g311f994d242_0_138"/>
          <p:cNvSpPr txBox="1"/>
          <p:nvPr/>
        </p:nvSpPr>
        <p:spPr>
          <a:xfrm>
            <a:off x="801125" y="3141625"/>
            <a:ext cx="30609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The input and output waveforms are as shown in the beside figure for Vref &gt; 0</a:t>
            </a:r>
            <a:endParaRPr sz="1500">
              <a:solidFill>
                <a:schemeClr val="dk1"/>
              </a:solidFill>
              <a:latin typeface="Albert Sans SemiBold"/>
              <a:ea typeface="Albert Sans SemiBold"/>
              <a:cs typeface="Albert Sans SemiBold"/>
              <a:sym typeface="Albert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3155eca8a74_0_3"/>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63" name="Google Shape;763;g3155eca8a74_0_3"/>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64" name="Google Shape;764;g3155eca8a74_0_3"/>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5" name="Google Shape;765;g3155eca8a74_0_3"/>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66" name="Google Shape;766;g3155eca8a74_0_3"/>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67" name="Google Shape;767;g3155eca8a74_0_3"/>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a:t>
            </a:r>
            <a:r>
              <a:rPr lang="en" sz="2700">
                <a:solidFill>
                  <a:schemeClr val="dk1"/>
                </a:solidFill>
                <a:latin typeface="Albert Sans ExtraBold"/>
                <a:ea typeface="Albert Sans ExtraBold"/>
                <a:cs typeface="Albert Sans ExtraBold"/>
                <a:sym typeface="Albert Sans ExtraBold"/>
              </a:rPr>
              <a:t> as Comparator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68" name="Google Shape;768;g3155eca8a74_0_3"/>
          <p:cNvSpPr txBox="1"/>
          <p:nvPr/>
        </p:nvSpPr>
        <p:spPr>
          <a:xfrm>
            <a:off x="750263" y="110330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When Vref is set to zero, the </a:t>
            </a:r>
            <a:r>
              <a:rPr lang="en" sz="1500">
                <a:solidFill>
                  <a:schemeClr val="dk1"/>
                </a:solidFill>
                <a:latin typeface="Albert Sans SemiBold"/>
                <a:ea typeface="Albert Sans SemiBold"/>
                <a:cs typeface="Albert Sans SemiBold"/>
                <a:sym typeface="Albert Sans SemiBold"/>
              </a:rPr>
              <a:t>comparator</a:t>
            </a:r>
            <a:r>
              <a:rPr lang="en" sz="1500">
                <a:solidFill>
                  <a:schemeClr val="dk1"/>
                </a:solidFill>
                <a:latin typeface="Albert Sans SemiBold"/>
                <a:ea typeface="Albert Sans SemiBold"/>
                <a:cs typeface="Albert Sans SemiBold"/>
                <a:sym typeface="Albert Sans SemiBold"/>
              </a:rPr>
              <a:t> is called zero crossing detection . The input and output waveforms are as shown below.</a:t>
            </a:r>
            <a:endParaRPr sz="1500">
              <a:solidFill>
                <a:schemeClr val="dk1"/>
              </a:solidFill>
              <a:latin typeface="Albert Sans SemiBold"/>
              <a:ea typeface="Albert Sans SemiBold"/>
              <a:cs typeface="Albert Sans SemiBold"/>
              <a:sym typeface="Albert Sans SemiBold"/>
            </a:endParaRPr>
          </a:p>
        </p:txBody>
      </p:sp>
      <p:sp>
        <p:nvSpPr>
          <p:cNvPr id="769" name="Google Shape;769;g3155eca8a74_0_3"/>
          <p:cNvSpPr txBox="1"/>
          <p:nvPr/>
        </p:nvSpPr>
        <p:spPr>
          <a:xfrm>
            <a:off x="1002725" y="2052200"/>
            <a:ext cx="81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pic>
        <p:nvPicPr>
          <p:cNvPr id="770" name="Google Shape;770;g3155eca8a74_0_3"/>
          <p:cNvPicPr preferRelativeResize="0"/>
          <p:nvPr/>
        </p:nvPicPr>
        <p:blipFill>
          <a:blip r:embed="rId4">
            <a:alphaModFix/>
          </a:blip>
          <a:stretch>
            <a:fillRect/>
          </a:stretch>
        </p:blipFill>
        <p:spPr>
          <a:xfrm>
            <a:off x="1829113" y="1953750"/>
            <a:ext cx="5486376" cy="2649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1000"/>
                                        <p:tgtEl>
                                          <p:spTgt spid="7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3157ade0ea6_0_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76" name="Google Shape;776;g3157ade0ea6_0_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77" name="Google Shape;777;g3157ade0ea6_0_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8" name="Google Shape;778;g3157ade0ea6_0_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79" name="Google Shape;779;g3157ade0ea6_0_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80" name="Google Shape;780;g3157ade0ea6_0_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Subtractor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81" name="Google Shape;781;g3157ade0ea6_0_0"/>
          <p:cNvSpPr txBox="1"/>
          <p:nvPr/>
        </p:nvSpPr>
        <p:spPr>
          <a:xfrm>
            <a:off x="750263" y="1103300"/>
            <a:ext cx="7077300" cy="6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lbert Sans SemiBold"/>
                <a:ea typeface="Albert Sans SemiBold"/>
                <a:cs typeface="Albert Sans SemiBold"/>
                <a:sym typeface="Albert Sans SemiBold"/>
              </a:rPr>
              <a:t>In a subtractor circuit, the output is the difference between the two inputs. Fig. shows a subtractor circuit using an op-amp.</a:t>
            </a:r>
            <a:endParaRPr sz="1500">
              <a:solidFill>
                <a:schemeClr val="dk1"/>
              </a:solidFill>
              <a:latin typeface="Albert Sans SemiBold"/>
              <a:ea typeface="Albert Sans SemiBold"/>
              <a:cs typeface="Albert Sans SemiBold"/>
              <a:sym typeface="Albert Sans SemiBold"/>
            </a:endParaRPr>
          </a:p>
        </p:txBody>
      </p:sp>
      <p:sp>
        <p:nvSpPr>
          <p:cNvPr id="782" name="Google Shape;782;g3157ade0ea6_0_0"/>
          <p:cNvSpPr txBox="1"/>
          <p:nvPr/>
        </p:nvSpPr>
        <p:spPr>
          <a:xfrm>
            <a:off x="1002725" y="2052200"/>
            <a:ext cx="81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pic>
        <p:nvPicPr>
          <p:cNvPr id="783" name="Google Shape;783;g3157ade0ea6_0_0"/>
          <p:cNvPicPr preferRelativeResize="0"/>
          <p:nvPr/>
        </p:nvPicPr>
        <p:blipFill>
          <a:blip r:embed="rId4">
            <a:alphaModFix/>
          </a:blip>
          <a:stretch>
            <a:fillRect/>
          </a:stretch>
        </p:blipFill>
        <p:spPr>
          <a:xfrm>
            <a:off x="1688525" y="1929975"/>
            <a:ext cx="5392874" cy="246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3"/>
                                        </p:tgtEl>
                                        <p:attrNameLst>
                                          <p:attrName>style.visibility</p:attrName>
                                        </p:attrNameLst>
                                      </p:cBhvr>
                                      <p:to>
                                        <p:strVal val="visible"/>
                                      </p:to>
                                    </p:set>
                                    <p:anim calcmode="lin" valueType="num">
                                      <p:cBhvr additive="base">
                                        <p:cTn dur="1000"/>
                                        <p:tgtEl>
                                          <p:spTgt spid="7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3157ade0ea6_0_1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789" name="Google Shape;789;g3157ade0ea6_0_1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790" name="Google Shape;790;g3157ade0ea6_0_1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1" name="Google Shape;791;g3157ade0ea6_0_1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792" name="Google Shape;792;g3157ade0ea6_0_1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793" name="Google Shape;793;g3157ade0ea6_0_1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00"/>
              <a:buFont typeface="Arial"/>
              <a:buNone/>
            </a:pPr>
            <a:r>
              <a:rPr lang="en" sz="2700">
                <a:solidFill>
                  <a:schemeClr val="dk1"/>
                </a:solidFill>
                <a:latin typeface="Albert Sans ExtraBold"/>
                <a:ea typeface="Albert Sans ExtraBold"/>
                <a:cs typeface="Albert Sans ExtraBold"/>
                <a:sym typeface="Albert Sans ExtraBold"/>
              </a:rPr>
              <a:t>OpAmp as Subtractor</a:t>
            </a:r>
            <a:endParaRPr sz="2700">
              <a:solidFill>
                <a:schemeClr val="dk1"/>
              </a:solidFill>
              <a:latin typeface="Albert Sans ExtraBold"/>
              <a:ea typeface="Albert Sans ExtraBold"/>
              <a:cs typeface="Albert Sans ExtraBold"/>
              <a:sym typeface="Albert Sans ExtraBold"/>
            </a:endParaRPr>
          </a:p>
          <a:p>
            <a:pPr indent="0" lvl="0" marL="0" marR="0" rtl="0" algn="l">
              <a:lnSpc>
                <a:spcPct val="100000"/>
              </a:lnSpc>
              <a:spcBef>
                <a:spcPts val="0"/>
              </a:spcBef>
              <a:spcAft>
                <a:spcPts val="0"/>
              </a:spcAft>
              <a:buClr>
                <a:srgbClr val="000000"/>
              </a:buClr>
              <a:buSzPts val="2700"/>
              <a:buFont typeface="Arial"/>
              <a:buNone/>
            </a:pPr>
            <a:r>
              <a:t/>
            </a:r>
            <a:endParaRPr sz="2700">
              <a:solidFill>
                <a:schemeClr val="dk1"/>
              </a:solidFill>
              <a:latin typeface="Albert Sans ExtraBold"/>
              <a:ea typeface="Albert Sans ExtraBold"/>
              <a:cs typeface="Albert Sans ExtraBold"/>
              <a:sym typeface="Albert Sans ExtraBold"/>
            </a:endParaRPr>
          </a:p>
        </p:txBody>
      </p:sp>
      <p:sp>
        <p:nvSpPr>
          <p:cNvPr id="794" name="Google Shape;794;g3157ade0ea6_0_14"/>
          <p:cNvSpPr txBox="1"/>
          <p:nvPr/>
        </p:nvSpPr>
        <p:spPr>
          <a:xfrm>
            <a:off x="1002725" y="2052200"/>
            <a:ext cx="81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endParaRPr>
          </a:p>
        </p:txBody>
      </p:sp>
      <p:pic>
        <p:nvPicPr>
          <p:cNvPr id="795" name="Google Shape;795;g3157ade0ea6_0_14"/>
          <p:cNvPicPr preferRelativeResize="0"/>
          <p:nvPr/>
        </p:nvPicPr>
        <p:blipFill>
          <a:blip r:embed="rId4">
            <a:alphaModFix/>
          </a:blip>
          <a:stretch>
            <a:fillRect/>
          </a:stretch>
        </p:blipFill>
        <p:spPr>
          <a:xfrm>
            <a:off x="1407975" y="1360425"/>
            <a:ext cx="6328050" cy="308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1"/>
          <p:cNvSpPr/>
          <p:nvPr/>
        </p:nvSpPr>
        <p:spPr>
          <a:xfrm rot="5400000">
            <a:off x="-2396615" y="2396011"/>
            <a:ext cx="5143500" cy="351479"/>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1" name="Google Shape;801;p21"/>
          <p:cNvSpPr/>
          <p:nvPr/>
        </p:nvSpPr>
        <p:spPr>
          <a:xfrm>
            <a:off x="350875" y="2571750"/>
            <a:ext cx="8793125" cy="623248"/>
          </a:xfrm>
          <a:prstGeom prst="rect">
            <a:avLst/>
          </a:prstGeom>
          <a:solidFill>
            <a:srgbClr val="632523"/>
          </a:solidFill>
          <a:ln cap="flat" cmpd="sng" w="19050">
            <a:solidFill>
              <a:srgbClr val="6325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2" name="Google Shape;802;p21"/>
          <p:cNvSpPr txBox="1"/>
          <p:nvPr/>
        </p:nvSpPr>
        <p:spPr>
          <a:xfrm>
            <a:off x="2638978" y="2571750"/>
            <a:ext cx="42168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CA9749"/>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sp>
        <p:nvSpPr>
          <p:cNvPr id="803" name="Google Shape;803;p21"/>
          <p:cNvSpPr/>
          <p:nvPr/>
        </p:nvSpPr>
        <p:spPr>
          <a:xfrm rot="10800000">
            <a:off x="7360388" y="-2"/>
            <a:ext cx="1783610" cy="1698554"/>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804" name="Google Shape;804;p21"/>
          <p:cNvPicPr preferRelativeResize="0"/>
          <p:nvPr/>
        </p:nvPicPr>
        <p:blipFill rotWithShape="1">
          <a:blip r:embed="rId3">
            <a:alphaModFix/>
          </a:blip>
          <a:srcRect b="14301" l="10980" r="10063" t="14980"/>
          <a:stretch/>
        </p:blipFill>
        <p:spPr>
          <a:xfrm>
            <a:off x="8227012" y="6101"/>
            <a:ext cx="917058" cy="821366"/>
          </a:xfrm>
          <a:prstGeom prst="rect">
            <a:avLst/>
          </a:prstGeom>
          <a:noFill/>
          <a:ln>
            <a:noFill/>
          </a:ln>
        </p:spPr>
      </p:pic>
      <p:sp>
        <p:nvSpPr>
          <p:cNvPr id="805" name="Google Shape;805;p21"/>
          <p:cNvSpPr txBox="1"/>
          <p:nvPr>
            <p:ph idx="10" type="dt"/>
          </p:nvPr>
        </p:nvSpPr>
        <p:spPr>
          <a:xfrm>
            <a:off x="402818" y="4610629"/>
            <a:ext cx="8793126" cy="27384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800">
                <a:solidFill>
                  <a:srgbClr val="C00000"/>
                </a:solidFill>
                <a:latin typeface="Calibri"/>
                <a:ea typeface="Calibri"/>
                <a:cs typeface="Calibri"/>
                <a:sym typeface="Calibri"/>
              </a:rPr>
              <a:t>Faculty of Engineering and Technology                                         </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0c0c36f4cb_0_114"/>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56" name="Google Shape;156;g30c0c36f4cb_0_114"/>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57" name="Google Shape;157;g30c0c36f4cb_0_114"/>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g30c0c36f4cb_0_114"/>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59" name="Google Shape;159;g30c0c36f4cb_0_114"/>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60" name="Google Shape;160;g30c0c36f4cb_0_114"/>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61" name="Google Shape;161;g30c0c36f4cb_0_114"/>
          <p:cNvSpPr txBox="1"/>
          <p:nvPr/>
        </p:nvSpPr>
        <p:spPr>
          <a:xfrm>
            <a:off x="350875" y="1472725"/>
            <a:ext cx="8187300" cy="26346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Characteristics of a ideal op-amp are:</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10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Infinite voltage gain and infinite bandwidth</a:t>
            </a:r>
            <a:r>
              <a:rPr lang="en" sz="1500">
                <a:solidFill>
                  <a:schemeClr val="dk1"/>
                </a:solidFill>
                <a:latin typeface="Albert Sans SemiBold"/>
                <a:ea typeface="Albert Sans SemiBold"/>
                <a:cs typeface="Albert Sans SemiBold"/>
                <a:sym typeface="Albert Sans SemiBold"/>
              </a:rPr>
              <a:t>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Infinite input impedance</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Zero  output impedance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Zero Input offset voltage and zero input offset current</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Infinite CMRR(</a:t>
            </a:r>
            <a:r>
              <a:rPr lang="en" sz="1500">
                <a:solidFill>
                  <a:schemeClr val="dk1"/>
                </a:solidFill>
                <a:latin typeface="Albert Sans SemiBold"/>
                <a:ea typeface="Albert Sans SemiBold"/>
                <a:cs typeface="Albert Sans SemiBold"/>
                <a:sym typeface="Albert Sans SemiBold"/>
              </a:rPr>
              <a:t>Common</a:t>
            </a:r>
            <a:r>
              <a:rPr lang="en" sz="1500">
                <a:solidFill>
                  <a:schemeClr val="dk1"/>
                </a:solidFill>
                <a:latin typeface="Albert Sans SemiBold"/>
                <a:ea typeface="Albert Sans SemiBold"/>
                <a:cs typeface="Albert Sans SemiBold"/>
                <a:sym typeface="Albert Sans SemiBold"/>
              </a:rPr>
              <a:t> Mode Rejection Ratio) and Slew rate</a:t>
            </a:r>
            <a:endParaRPr sz="1500">
              <a:solidFill>
                <a:schemeClr val="dk1"/>
              </a:solidFill>
              <a:latin typeface="Albert Sans SemiBold"/>
              <a:ea typeface="Albert Sans SemiBold"/>
              <a:cs typeface="Albert Sans SemiBold"/>
              <a:sym typeface="Albert Sans SemiBold"/>
            </a:endParaRPr>
          </a:p>
        </p:txBody>
      </p:sp>
      <p:sp>
        <p:nvSpPr>
          <p:cNvPr id="162" name="Google Shape;162;g30c0c36f4cb_0_114"/>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Characteristics of Ideal </a:t>
            </a:r>
            <a:r>
              <a:rPr lang="en" sz="2700">
                <a:solidFill>
                  <a:schemeClr val="dk1"/>
                </a:solidFill>
                <a:latin typeface="Albert Sans ExtraBold"/>
                <a:ea typeface="Albert Sans ExtraBold"/>
                <a:cs typeface="Albert Sans ExtraBold"/>
                <a:sym typeface="Albert Sans ExtraBold"/>
              </a:rPr>
              <a:t>Op-Amps</a:t>
            </a:r>
            <a:endParaRPr b="0" i="0" sz="2700" u="none" cap="none" strike="noStrike">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0c4e2ff58e_0_0"/>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68" name="Google Shape;168;g30c4e2ff58e_0_0"/>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69" name="Google Shape;169;g30c4e2ff58e_0_0"/>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 name="Google Shape;170;g30c4e2ff58e_0_0"/>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71" name="Google Shape;171;g30c4e2ff58e_0_0"/>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72" name="Google Shape;172;g30c4e2ff58e_0_0"/>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73" name="Google Shape;173;g30c4e2ff58e_0_0"/>
          <p:cNvSpPr txBox="1"/>
          <p:nvPr/>
        </p:nvSpPr>
        <p:spPr>
          <a:xfrm>
            <a:off x="350875" y="1472725"/>
            <a:ext cx="8187300" cy="17112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Clr>
                <a:schemeClr val="dk1"/>
              </a:buClr>
              <a:buSzPts val="1100"/>
              <a:buFont typeface="Arial"/>
              <a:buNone/>
            </a:pPr>
            <a:r>
              <a:rPr lang="en" sz="1500">
                <a:solidFill>
                  <a:schemeClr val="dk1"/>
                </a:solidFill>
                <a:latin typeface="Albert Sans SemiBold"/>
                <a:ea typeface="Albert Sans SemiBold"/>
                <a:cs typeface="Albert Sans SemiBold"/>
                <a:sym typeface="Albert Sans SemiBold"/>
              </a:rPr>
              <a:t>Characteristics of a practical op-amp are:</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Clr>
                <a:schemeClr val="dk1"/>
              </a:buClr>
              <a:buSzPts val="1100"/>
              <a:buFont typeface="Arial"/>
              <a:buNone/>
            </a:pPr>
            <a:r>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10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Very high voltage gain,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Very high input impedance, and </a:t>
            </a:r>
            <a:endParaRPr sz="1500">
              <a:solidFill>
                <a:schemeClr val="dk1"/>
              </a:solidFill>
              <a:latin typeface="Albert Sans SemiBold"/>
              <a:ea typeface="Albert Sans SemiBold"/>
              <a:cs typeface="Albert Sans SemiBold"/>
              <a:sym typeface="Albert Sans SemiBold"/>
            </a:endParaRPr>
          </a:p>
          <a:p>
            <a:pPr indent="-323850" lvl="0" marL="914400" marR="0" rtl="0" algn="just">
              <a:lnSpc>
                <a:spcPct val="200000"/>
              </a:lnSpc>
              <a:spcBef>
                <a:spcPts val="0"/>
              </a:spcBef>
              <a:spcAft>
                <a:spcPts val="0"/>
              </a:spcAft>
              <a:buClr>
                <a:schemeClr val="dk1"/>
              </a:buClr>
              <a:buSzPts val="1500"/>
              <a:buFont typeface="Albert Sans SemiBold"/>
              <a:buAutoNum type="arabicPeriod"/>
            </a:pPr>
            <a:r>
              <a:rPr lang="en" sz="1500">
                <a:solidFill>
                  <a:schemeClr val="dk1"/>
                </a:solidFill>
                <a:latin typeface="Albert Sans SemiBold"/>
                <a:ea typeface="Albert Sans SemiBold"/>
                <a:cs typeface="Albert Sans SemiBold"/>
                <a:sym typeface="Albert Sans SemiBold"/>
              </a:rPr>
              <a:t>Very low output impedance. </a:t>
            </a:r>
            <a:endParaRPr i="0" sz="1500" cap="none" strike="noStrike">
              <a:solidFill>
                <a:schemeClr val="dk1"/>
              </a:solidFill>
              <a:latin typeface="Albert Sans SemiBold"/>
              <a:ea typeface="Albert Sans SemiBold"/>
              <a:cs typeface="Albert Sans SemiBold"/>
              <a:sym typeface="Albert Sans SemiBold"/>
            </a:endParaRPr>
          </a:p>
        </p:txBody>
      </p:sp>
      <p:sp>
        <p:nvSpPr>
          <p:cNvPr id="174" name="Google Shape;174;g30c4e2ff58e_0_0"/>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Characteristics of Practical Op-Amps</a:t>
            </a:r>
            <a:endParaRPr b="0" i="0" sz="2700" u="none" cap="none" strike="noStrike">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0c0c36f4cb_0_127"/>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80" name="Google Shape;180;g30c0c36f4cb_0_127"/>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81" name="Google Shape;181;g30c0c36f4cb_0_127"/>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g30c0c36f4cb_0_127"/>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83" name="Google Shape;183;g30c0c36f4cb_0_127"/>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84" name="Google Shape;184;g30c0c36f4cb_0_127"/>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185" name="Google Shape;185;g30c0c36f4cb_0_127"/>
          <p:cNvSpPr txBox="1"/>
          <p:nvPr/>
        </p:nvSpPr>
        <p:spPr>
          <a:xfrm>
            <a:off x="350875" y="1359275"/>
            <a:ext cx="8187300" cy="5439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A typical op-amp is made up of three types of amplifier circuits: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a differential amplifier, a voltage amplifier, and a push-pull amplifier, as shown in Fig</a:t>
            </a:r>
            <a:endParaRPr i="0" sz="1500" cap="none" strike="noStrike">
              <a:solidFill>
                <a:schemeClr val="dk1"/>
              </a:solidFill>
              <a:latin typeface="Albert Sans SemiBold"/>
              <a:ea typeface="Albert Sans SemiBold"/>
              <a:cs typeface="Albert Sans SemiBold"/>
              <a:sym typeface="Albert Sans SemiBold"/>
            </a:endParaRPr>
          </a:p>
        </p:txBody>
      </p:sp>
      <p:sp>
        <p:nvSpPr>
          <p:cNvPr id="186" name="Google Shape;186;g30c0c36f4cb_0_127"/>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Internal Block Diagram of an Op-Amp </a:t>
            </a:r>
            <a:endParaRPr b="0" i="0" sz="2700" u="none" cap="none" strike="noStrike">
              <a:solidFill>
                <a:schemeClr val="dk1"/>
              </a:solidFill>
              <a:latin typeface="Albert Sans ExtraBold"/>
              <a:ea typeface="Albert Sans ExtraBold"/>
              <a:cs typeface="Albert Sans ExtraBold"/>
              <a:sym typeface="Albert Sans ExtraBold"/>
            </a:endParaRPr>
          </a:p>
        </p:txBody>
      </p:sp>
      <p:pic>
        <p:nvPicPr>
          <p:cNvPr id="187" name="Google Shape;187;g30c0c36f4cb_0_127"/>
          <p:cNvPicPr preferRelativeResize="0"/>
          <p:nvPr/>
        </p:nvPicPr>
        <p:blipFill>
          <a:blip r:embed="rId4">
            <a:alphaModFix/>
          </a:blip>
          <a:stretch>
            <a:fillRect/>
          </a:stretch>
        </p:blipFill>
        <p:spPr>
          <a:xfrm>
            <a:off x="960875" y="1903175"/>
            <a:ext cx="7266126" cy="2982450"/>
          </a:xfrm>
          <a:prstGeom prst="rect">
            <a:avLst/>
          </a:prstGeom>
          <a:noFill/>
          <a:ln>
            <a:noFill/>
          </a:ln>
        </p:spPr>
      </p:pic>
      <p:sp>
        <p:nvSpPr>
          <p:cNvPr id="188" name="Google Shape;188;g30c0c36f4cb_0_127"/>
          <p:cNvSpPr txBox="1"/>
          <p:nvPr/>
        </p:nvSpPr>
        <p:spPr>
          <a:xfrm>
            <a:off x="7630450" y="2993600"/>
            <a:ext cx="917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   </a:t>
            </a:r>
            <a:r>
              <a:rPr lang="en" sz="1500">
                <a:solidFill>
                  <a:schemeClr val="dk1"/>
                </a:solidFill>
              </a:rPr>
              <a:t>V</a:t>
            </a:r>
            <a:r>
              <a:rPr lang="en" sz="1100">
                <a:solidFill>
                  <a:schemeClr val="dk1"/>
                </a:solidFill>
              </a:rPr>
              <a:t>out</a:t>
            </a:r>
            <a:endParaRPr sz="1100">
              <a:solidFill>
                <a:schemeClr val="dk1"/>
              </a:solidFill>
            </a:endParaRPr>
          </a:p>
        </p:txBody>
      </p:sp>
      <p:sp>
        <p:nvSpPr>
          <p:cNvPr id="189" name="Google Shape;189;g30c0c36f4cb_0_127"/>
          <p:cNvSpPr txBox="1"/>
          <p:nvPr/>
        </p:nvSpPr>
        <p:spPr>
          <a:xfrm>
            <a:off x="960875" y="2993600"/>
            <a:ext cx="917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   V</a:t>
            </a:r>
            <a:r>
              <a:rPr lang="en" sz="1100">
                <a:solidFill>
                  <a:schemeClr val="dk1"/>
                </a:solidFill>
              </a:rPr>
              <a:t>in</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c0c36f4cb_0_153"/>
          <p:cNvSpPr/>
          <p:nvPr/>
        </p:nvSpPr>
        <p:spPr>
          <a:xfrm rot="10800000">
            <a:off x="7360498" y="-48"/>
            <a:ext cx="1783500" cy="1698600"/>
          </a:xfrm>
          <a:prstGeom prst="rtTriangle">
            <a:avLst/>
          </a:prstGeom>
          <a:solidFill>
            <a:srgbClr val="5B1F1F"/>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logo of a tree and book&#10;&#10;Description automatically generated" id="195" name="Google Shape;195;g30c0c36f4cb_0_153"/>
          <p:cNvPicPr preferRelativeResize="0"/>
          <p:nvPr/>
        </p:nvPicPr>
        <p:blipFill rotWithShape="1">
          <a:blip r:embed="rId3">
            <a:alphaModFix/>
          </a:blip>
          <a:srcRect b="14305" l="10983" r="10059" t="14977"/>
          <a:stretch/>
        </p:blipFill>
        <p:spPr>
          <a:xfrm>
            <a:off x="8227012" y="6103"/>
            <a:ext cx="917058" cy="821366"/>
          </a:xfrm>
          <a:prstGeom prst="rect">
            <a:avLst/>
          </a:prstGeom>
          <a:noFill/>
          <a:ln>
            <a:noFill/>
          </a:ln>
        </p:spPr>
      </p:pic>
      <p:sp>
        <p:nvSpPr>
          <p:cNvPr id="196" name="Google Shape;196;g30c0c36f4cb_0_153"/>
          <p:cNvSpPr/>
          <p:nvPr/>
        </p:nvSpPr>
        <p:spPr>
          <a:xfrm rot="5400000">
            <a:off x="-2396675" y="2395952"/>
            <a:ext cx="5143500" cy="351600"/>
          </a:xfrm>
          <a:prstGeom prst="rect">
            <a:avLst/>
          </a:prstGeom>
          <a:solidFill>
            <a:srgbClr val="632523"/>
          </a:solidFill>
          <a:ln cap="flat" cmpd="sng" w="19050">
            <a:solidFill>
              <a:srgbClr val="7F340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g30c0c36f4cb_0_153"/>
          <p:cNvSpPr/>
          <p:nvPr/>
        </p:nvSpPr>
        <p:spPr>
          <a:xfrm>
            <a:off x="412879" y="804434"/>
            <a:ext cx="87312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98" name="Google Shape;198;g30c0c36f4cb_0_153"/>
          <p:cNvSpPr/>
          <p:nvPr/>
        </p:nvSpPr>
        <p:spPr>
          <a:xfrm>
            <a:off x="0" y="35911"/>
            <a:ext cx="91446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C00000"/>
                </a:solidFill>
                <a:latin typeface="Calibri"/>
                <a:ea typeface="Calibri"/>
                <a:cs typeface="Calibri"/>
                <a:sym typeface="Calibri"/>
              </a:rPr>
              <a:t> </a:t>
            </a:r>
            <a:endParaRPr b="1" i="0" sz="2700" u="none" cap="none" strike="noStrike">
              <a:solidFill>
                <a:srgbClr val="C00000"/>
              </a:solidFill>
              <a:latin typeface="Calibri"/>
              <a:ea typeface="Calibri"/>
              <a:cs typeface="Calibri"/>
              <a:sym typeface="Calibri"/>
            </a:endParaRPr>
          </a:p>
        </p:txBody>
      </p:sp>
      <p:sp>
        <p:nvSpPr>
          <p:cNvPr id="199" name="Google Shape;199;g30c0c36f4cb_0_153"/>
          <p:cNvSpPr txBox="1"/>
          <p:nvPr>
            <p:ph idx="10" type="dt"/>
          </p:nvPr>
        </p:nvSpPr>
        <p:spPr>
          <a:xfrm>
            <a:off x="350875" y="4807375"/>
            <a:ext cx="8793000" cy="2739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100"/>
              <a:buNone/>
            </a:pPr>
            <a:r>
              <a:t/>
            </a:r>
            <a:endParaRPr b="1" sz="1500">
              <a:solidFill>
                <a:srgbClr val="CA9749"/>
              </a:solidFill>
              <a:latin typeface="Calibri"/>
              <a:ea typeface="Calibri"/>
              <a:cs typeface="Calibri"/>
              <a:sym typeface="Calibri"/>
            </a:endParaRPr>
          </a:p>
          <a:p>
            <a:pPr indent="0" lvl="0" marL="0" rtl="0" algn="ctr">
              <a:lnSpc>
                <a:spcPct val="100000"/>
              </a:lnSpc>
              <a:spcBef>
                <a:spcPts val="0"/>
              </a:spcBef>
              <a:spcAft>
                <a:spcPts val="0"/>
              </a:spcAft>
              <a:buSzPts val="1100"/>
              <a:buNone/>
            </a:pPr>
            <a:r>
              <a:rPr b="1" lang="en" sz="1500">
                <a:solidFill>
                  <a:srgbClr val="C00000"/>
                </a:solidFill>
                <a:latin typeface="Play"/>
                <a:ea typeface="Play"/>
                <a:cs typeface="Play"/>
                <a:sym typeface="Play"/>
              </a:rPr>
              <a:t>Faculty of Engineering and Technology</a:t>
            </a:r>
            <a:endParaRPr/>
          </a:p>
          <a:p>
            <a:pPr indent="0" lvl="0" marL="0" rtl="0" algn="l">
              <a:lnSpc>
                <a:spcPct val="100000"/>
              </a:lnSpc>
              <a:spcBef>
                <a:spcPts val="0"/>
              </a:spcBef>
              <a:spcAft>
                <a:spcPts val="0"/>
              </a:spcAft>
              <a:buSzPts val="1100"/>
              <a:buNone/>
            </a:pPr>
            <a:r>
              <a:t/>
            </a:r>
            <a:endParaRPr b="1" sz="1500">
              <a:solidFill>
                <a:srgbClr val="C00000"/>
              </a:solidFill>
              <a:latin typeface="Calibri"/>
              <a:ea typeface="Calibri"/>
              <a:cs typeface="Calibri"/>
              <a:sym typeface="Calibri"/>
            </a:endParaRPr>
          </a:p>
        </p:txBody>
      </p:sp>
      <p:sp>
        <p:nvSpPr>
          <p:cNvPr id="200" name="Google Shape;200;g30c0c36f4cb_0_153"/>
          <p:cNvSpPr txBox="1"/>
          <p:nvPr/>
        </p:nvSpPr>
        <p:spPr>
          <a:xfrm>
            <a:off x="350875" y="1703400"/>
            <a:ext cx="8187300" cy="1736700"/>
          </a:xfrm>
          <a:prstGeom prst="rect">
            <a:avLst/>
          </a:prstGeom>
          <a:noFill/>
          <a:ln>
            <a:noFill/>
          </a:ln>
        </p:spPr>
        <p:txBody>
          <a:bodyPr anchorCtr="0" anchor="t" bIns="34275" lIns="68575" spcFirstLastPara="1" rIns="68575" wrap="square" tIns="34275">
            <a:spAutoFit/>
          </a:bodyPr>
          <a:lstStyle/>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 The differential amplifier is the input stage for the op-amp. It provides amplification of the difference voltage between the two inputs.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 The second stage is usually a class A amplifier that provides additional gain. Some </a:t>
            </a:r>
            <a:r>
              <a:rPr lang="en" sz="1500">
                <a:solidFill>
                  <a:schemeClr val="dk1"/>
                </a:solidFill>
                <a:latin typeface="Albert Sans SemiBold"/>
                <a:ea typeface="Albert Sans SemiBold"/>
                <a:cs typeface="Albert Sans SemiBold"/>
                <a:sym typeface="Albert Sans SemiBold"/>
              </a:rPr>
              <a:t>op-amps</a:t>
            </a:r>
            <a:r>
              <a:rPr lang="en" sz="1500">
                <a:solidFill>
                  <a:schemeClr val="dk1"/>
                </a:solidFill>
                <a:latin typeface="Albert Sans SemiBold"/>
                <a:ea typeface="Albert Sans SemiBold"/>
                <a:cs typeface="Albert Sans SemiBold"/>
                <a:sym typeface="Albert Sans SemiBold"/>
              </a:rPr>
              <a:t> may have more than one voltage amplifier stage.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t/>
            </a:r>
            <a:endParaRPr sz="1500">
              <a:solidFill>
                <a:schemeClr val="dk1"/>
              </a:solidFill>
              <a:latin typeface="Albert Sans SemiBold"/>
              <a:ea typeface="Albert Sans SemiBold"/>
              <a:cs typeface="Albert Sans SemiBold"/>
              <a:sym typeface="Albert Sans SemiBold"/>
            </a:endParaRPr>
          </a:p>
          <a:p>
            <a:pPr indent="0" lvl="0" marL="457200" marR="0" rtl="0" algn="just">
              <a:lnSpc>
                <a:spcPct val="100000"/>
              </a:lnSpc>
              <a:spcBef>
                <a:spcPts val="100"/>
              </a:spcBef>
              <a:spcAft>
                <a:spcPts val="0"/>
              </a:spcAft>
              <a:buNone/>
            </a:pPr>
            <a:r>
              <a:rPr lang="en" sz="1500">
                <a:solidFill>
                  <a:schemeClr val="dk1"/>
                </a:solidFill>
                <a:latin typeface="Albert Sans SemiBold"/>
                <a:ea typeface="Albert Sans SemiBold"/>
                <a:cs typeface="Albert Sans SemiBold"/>
                <a:sym typeface="Albert Sans SemiBold"/>
              </a:rPr>
              <a:t>• A push-pull class B amplifier is typically used for the output stage.</a:t>
            </a:r>
            <a:endParaRPr i="0" sz="1500" cap="none" strike="noStrike">
              <a:solidFill>
                <a:schemeClr val="dk1"/>
              </a:solidFill>
              <a:latin typeface="Albert Sans SemiBold"/>
              <a:ea typeface="Albert Sans SemiBold"/>
              <a:cs typeface="Albert Sans SemiBold"/>
              <a:sym typeface="Albert Sans SemiBold"/>
            </a:endParaRPr>
          </a:p>
        </p:txBody>
      </p:sp>
      <p:sp>
        <p:nvSpPr>
          <p:cNvPr id="201" name="Google Shape;201;g30c0c36f4cb_0_153"/>
          <p:cNvSpPr txBox="1"/>
          <p:nvPr/>
        </p:nvSpPr>
        <p:spPr>
          <a:xfrm>
            <a:off x="436925" y="422325"/>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n" sz="2700">
                <a:solidFill>
                  <a:schemeClr val="dk1"/>
                </a:solidFill>
                <a:latin typeface="Albert Sans ExtraBold"/>
                <a:ea typeface="Albert Sans ExtraBold"/>
                <a:cs typeface="Albert Sans ExtraBold"/>
                <a:sym typeface="Albert Sans ExtraBold"/>
              </a:rPr>
              <a:t>Internal Block Diagram of an Op-Amp </a:t>
            </a:r>
            <a:endParaRPr b="0" i="0" sz="2700" u="none" cap="none" strike="noStrike">
              <a:solidFill>
                <a:schemeClr val="dk1"/>
              </a:solidFill>
              <a:latin typeface="Albert Sans ExtraBold"/>
              <a:ea typeface="Albert Sans ExtraBold"/>
              <a:cs typeface="Albert Sans ExtraBold"/>
              <a:sym typeface="Albert Sans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